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charts/chart1.xml" ContentType="application/vnd.openxmlformats-officedocument.drawingml.chart+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27"/>
  </p:notesMasterIdLst>
  <p:sldIdLst>
    <p:sldId id="256" r:id="rId5"/>
    <p:sldId id="339" r:id="rId6"/>
    <p:sldId id="263" r:id="rId7"/>
    <p:sldId id="336" r:id="rId8"/>
    <p:sldId id="264" r:id="rId9"/>
    <p:sldId id="306" r:id="rId10"/>
    <p:sldId id="328" r:id="rId11"/>
    <p:sldId id="305" r:id="rId12"/>
    <p:sldId id="291" r:id="rId13"/>
    <p:sldId id="292" r:id="rId14"/>
    <p:sldId id="332" r:id="rId15"/>
    <p:sldId id="330" r:id="rId16"/>
    <p:sldId id="276" r:id="rId17"/>
    <p:sldId id="331" r:id="rId18"/>
    <p:sldId id="337" r:id="rId19"/>
    <p:sldId id="338" r:id="rId20"/>
    <p:sldId id="335" r:id="rId21"/>
    <p:sldId id="299" r:id="rId22"/>
    <p:sldId id="334" r:id="rId23"/>
    <p:sldId id="308" r:id="rId24"/>
    <p:sldId id="300"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cks, Nathan A." initials="HNA" lastIdx="112" clrIdx="0">
    <p:extLst/>
  </p:cmAuthor>
  <p:cmAuthor id="2" name="Palmer, Jenifer S." initials="PS" lastIdx="39"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1B0D8-4CEF-4525-8436-9890B5897E26}" v="232" dt="2019-06-04T16:54:13.883"/>
    <p1510:client id="{0C83E17B-0D8F-944B-2531-3B3E6C1B1430}" v="2" dt="2019-06-04T17:15:55.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923" autoAdjust="0"/>
  </p:normalViewPr>
  <p:slideViewPr>
    <p:cSldViewPr snapToGrid="0">
      <p:cViewPr>
        <p:scale>
          <a:sx n="123" d="100"/>
          <a:sy n="123" d="100"/>
        </p:scale>
        <p:origin x="-114" y="-72"/>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2017 - 2022 Job Growth</c:v>
                </c:pt>
              </c:strCache>
            </c:strRef>
          </c:tx>
          <c:spPr>
            <a:solidFill>
              <a:schemeClr val="accent1"/>
            </a:solidFill>
            <a:ln>
              <a:noFill/>
            </a:ln>
            <a:effectLst/>
          </c:spPr>
          <c:invertIfNegative val="0"/>
          <c:dPt>
            <c:idx val="10"/>
            <c:invertIfNegative val="0"/>
            <c:bubble3D val="0"/>
            <c:extLst xmlns:c16r2="http://schemas.microsoft.com/office/drawing/2015/06/chart">
              <c:ext xmlns:c16="http://schemas.microsoft.com/office/drawing/2014/chart" uri="{C3380CC4-5D6E-409C-BE32-E72D297353CC}">
                <c16:uniqueId val="{00000003-0A5D-4595-8491-3C3562588C60}"/>
              </c:ext>
            </c:extLst>
          </c:dPt>
          <c:cat>
            <c:strRef>
              <c:f>Sheet1!$A$2:$A$13</c:f>
              <c:strCache>
                <c:ptCount val="12"/>
                <c:pt idx="0">
                  <c:v>Engineering</c:v>
                </c:pt>
                <c:pt idx="1">
                  <c:v>Finance</c:v>
                </c:pt>
                <c:pt idx="2">
                  <c:v>Education</c:v>
                </c:pt>
                <c:pt idx="3">
                  <c:v>Construction</c:v>
                </c:pt>
                <c:pt idx="4">
                  <c:v>Business Management</c:v>
                </c:pt>
                <c:pt idx="5">
                  <c:v>Logistics</c:v>
                </c:pt>
                <c:pt idx="6">
                  <c:v>Personal Services</c:v>
                </c:pt>
                <c:pt idx="7">
                  <c:v>Software &amp; IT</c:v>
                </c:pt>
                <c:pt idx="8">
                  <c:v>Business Management</c:v>
                </c:pt>
                <c:pt idx="9">
                  <c:v>Medical</c:v>
                </c:pt>
                <c:pt idx="10">
                  <c:v>Hospitality</c:v>
                </c:pt>
                <c:pt idx="11">
                  <c:v>Production &amp; Mechanical</c:v>
                </c:pt>
              </c:strCache>
            </c:strRef>
          </c:cat>
          <c:val>
            <c:numRef>
              <c:f>Sheet1!$B$2:$B$13</c:f>
              <c:numCache>
                <c:formatCode>General</c:formatCode>
                <c:ptCount val="12"/>
                <c:pt idx="0">
                  <c:v>699</c:v>
                </c:pt>
                <c:pt idx="1">
                  <c:v>726</c:v>
                </c:pt>
                <c:pt idx="2">
                  <c:v>862</c:v>
                </c:pt>
                <c:pt idx="3">
                  <c:v>1129</c:v>
                </c:pt>
                <c:pt idx="4">
                  <c:v>1134</c:v>
                </c:pt>
                <c:pt idx="5">
                  <c:v>2089</c:v>
                </c:pt>
                <c:pt idx="6">
                  <c:v>2507</c:v>
                </c:pt>
                <c:pt idx="7">
                  <c:v>2535</c:v>
                </c:pt>
                <c:pt idx="8">
                  <c:v>3391</c:v>
                </c:pt>
                <c:pt idx="9">
                  <c:v>3661</c:v>
                </c:pt>
                <c:pt idx="10">
                  <c:v>4444</c:v>
                </c:pt>
                <c:pt idx="11">
                  <c:v>5911</c:v>
                </c:pt>
              </c:numCache>
            </c:numRef>
          </c:val>
          <c:extLst xmlns:c16r2="http://schemas.microsoft.com/office/drawing/2015/06/chart">
            <c:ext xmlns:c16="http://schemas.microsoft.com/office/drawing/2014/chart" uri="{C3380CC4-5D6E-409C-BE32-E72D297353CC}">
              <c16:uniqueId val="{00000000-0A5D-4595-8491-3C3562588C60}"/>
            </c:ext>
          </c:extLst>
        </c:ser>
        <c:dLbls>
          <c:showLegendKey val="0"/>
          <c:showVal val="0"/>
          <c:showCatName val="0"/>
          <c:showSerName val="0"/>
          <c:showPercent val="0"/>
          <c:showBubbleSize val="0"/>
        </c:dLbls>
        <c:gapWidth val="182"/>
        <c:axId val="278159744"/>
        <c:axId val="278161280"/>
      </c:barChart>
      <c:catAx>
        <c:axId val="278159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78161280"/>
        <c:crosses val="autoZero"/>
        <c:auto val="1"/>
        <c:lblAlgn val="ctr"/>
        <c:lblOffset val="100"/>
        <c:noMultiLvlLbl val="0"/>
      </c:catAx>
      <c:valAx>
        <c:axId val="2781612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Job Growth</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78159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FBB09B-6D2B-4867-8C18-6E5FD8BA42B5}"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9A24CF07-A928-4693-BD57-CD27E59C201E}">
      <dgm:prSet phldrT="[Text]"/>
      <dgm:spPr/>
      <dgm:t>
        <a:bodyPr/>
        <a:lstStyle/>
        <a:p>
          <a:r>
            <a:rPr lang="en-US" dirty="0" smtClean="0"/>
            <a:t>Assess the </a:t>
          </a:r>
          <a:r>
            <a:rPr lang="en-US" dirty="0"/>
            <a:t>BCD region’s rural </a:t>
          </a:r>
          <a:r>
            <a:rPr lang="en-US" dirty="0" smtClean="0"/>
            <a:t>workforce </a:t>
          </a:r>
          <a:r>
            <a:rPr lang="en-US" dirty="0"/>
            <a:t>&amp; </a:t>
          </a:r>
          <a:r>
            <a:rPr lang="en-US" dirty="0" smtClean="0"/>
            <a:t>skills</a:t>
          </a:r>
          <a:endParaRPr lang="en-US" dirty="0"/>
        </a:p>
      </dgm:t>
    </dgm:pt>
    <dgm:pt modelId="{0457CFE6-C227-4BF4-BD72-A634A4F9F8C3}" type="parTrans" cxnId="{214FD402-DCF1-4DF0-86E2-E47B41E0495C}">
      <dgm:prSet/>
      <dgm:spPr/>
      <dgm:t>
        <a:bodyPr/>
        <a:lstStyle/>
        <a:p>
          <a:endParaRPr lang="en-US"/>
        </a:p>
      </dgm:t>
    </dgm:pt>
    <dgm:pt modelId="{880ADDA2-79E1-41A8-AA9C-23987F126D43}" type="sibTrans" cxnId="{214FD402-DCF1-4DF0-86E2-E47B41E0495C}">
      <dgm:prSet/>
      <dgm:spPr/>
      <dgm:t>
        <a:bodyPr/>
        <a:lstStyle/>
        <a:p>
          <a:endParaRPr lang="en-US"/>
        </a:p>
      </dgm:t>
    </dgm:pt>
    <dgm:pt modelId="{89417D77-B3C0-4A55-BD93-43E677D1A474}">
      <dgm:prSet phldrT="[Text]"/>
      <dgm:spPr>
        <a:solidFill>
          <a:schemeClr val="accent1"/>
        </a:solidFill>
        <a:ln>
          <a:solidFill>
            <a:schemeClr val="accent1"/>
          </a:solidFill>
        </a:ln>
      </dgm:spPr>
      <dgm:t>
        <a:bodyPr/>
        <a:lstStyle/>
        <a:p>
          <a:r>
            <a:rPr lang="en-US" dirty="0"/>
            <a:t>Identify existing &amp; expanding </a:t>
          </a:r>
          <a:r>
            <a:rPr lang="en-US" dirty="0" smtClean="0"/>
            <a:t>industry training </a:t>
          </a:r>
          <a:r>
            <a:rPr lang="en-US" dirty="0"/>
            <a:t>&amp; </a:t>
          </a:r>
          <a:r>
            <a:rPr lang="en-US" dirty="0" smtClean="0"/>
            <a:t>employment gaps </a:t>
          </a:r>
          <a:r>
            <a:rPr lang="en-US" dirty="0"/>
            <a:t>that can be filled by the </a:t>
          </a:r>
          <a:r>
            <a:rPr lang="en-US" dirty="0" smtClean="0"/>
            <a:t>rural workforce</a:t>
          </a:r>
          <a:endParaRPr lang="en-US" dirty="0"/>
        </a:p>
      </dgm:t>
    </dgm:pt>
    <dgm:pt modelId="{47E4DBD3-BD8E-431C-A305-2EB81CE11BDB}" type="parTrans" cxnId="{06AAA00A-2ABE-45D3-B80A-289189724307}">
      <dgm:prSet/>
      <dgm:spPr/>
      <dgm:t>
        <a:bodyPr/>
        <a:lstStyle/>
        <a:p>
          <a:endParaRPr lang="en-US"/>
        </a:p>
      </dgm:t>
    </dgm:pt>
    <dgm:pt modelId="{1B997A5C-62F9-4AF5-91F6-EE93A31AA900}" type="sibTrans" cxnId="{06AAA00A-2ABE-45D3-B80A-289189724307}">
      <dgm:prSet/>
      <dgm:spPr/>
      <dgm:t>
        <a:bodyPr/>
        <a:lstStyle/>
        <a:p>
          <a:endParaRPr lang="en-US"/>
        </a:p>
      </dgm:t>
    </dgm:pt>
    <dgm:pt modelId="{3FBB5934-5264-477F-BDC1-5A501B08901E}">
      <dgm:prSet phldrT="[Text]"/>
      <dgm:spPr/>
      <dgm:t>
        <a:bodyPr/>
        <a:lstStyle/>
        <a:p>
          <a:r>
            <a:rPr lang="en-US" dirty="0"/>
            <a:t>Create </a:t>
          </a:r>
          <a:r>
            <a:rPr lang="en-US" dirty="0" smtClean="0"/>
            <a:t>transportation strategies </a:t>
          </a:r>
          <a:r>
            <a:rPr lang="en-US" dirty="0"/>
            <a:t>to connect the </a:t>
          </a:r>
          <a:r>
            <a:rPr lang="en-US" dirty="0" smtClean="0"/>
            <a:t>rural workforce </a:t>
          </a:r>
          <a:r>
            <a:rPr lang="en-US" dirty="0"/>
            <a:t>to </a:t>
          </a:r>
          <a:r>
            <a:rPr lang="en-US" dirty="0" smtClean="0"/>
            <a:t>job skills training </a:t>
          </a:r>
          <a:r>
            <a:rPr lang="en-US" dirty="0"/>
            <a:t>&amp; </a:t>
          </a:r>
          <a:r>
            <a:rPr lang="en-US" dirty="0" smtClean="0"/>
            <a:t>employment </a:t>
          </a:r>
          <a:r>
            <a:rPr lang="en-US" dirty="0"/>
            <a:t>to reduce unemployment in rural areas</a:t>
          </a:r>
        </a:p>
      </dgm:t>
    </dgm:pt>
    <dgm:pt modelId="{DF0C531D-42D2-448C-B02D-AA2E78550BDB}" type="parTrans" cxnId="{7CA9ACC6-3465-4D40-9DBA-D434504924E8}">
      <dgm:prSet/>
      <dgm:spPr/>
      <dgm:t>
        <a:bodyPr/>
        <a:lstStyle/>
        <a:p>
          <a:endParaRPr lang="en-US"/>
        </a:p>
      </dgm:t>
    </dgm:pt>
    <dgm:pt modelId="{B53B75F5-BEC0-44A0-AC13-EFFF48DCA515}" type="sibTrans" cxnId="{7CA9ACC6-3465-4D40-9DBA-D434504924E8}">
      <dgm:prSet/>
      <dgm:spPr/>
      <dgm:t>
        <a:bodyPr/>
        <a:lstStyle/>
        <a:p>
          <a:endParaRPr lang="en-US"/>
        </a:p>
      </dgm:t>
    </dgm:pt>
    <dgm:pt modelId="{F9290E76-7303-4C7D-9BB0-A1D37F3C8890}" type="pres">
      <dgm:prSet presAssocID="{09FBB09B-6D2B-4867-8C18-6E5FD8BA42B5}" presName="Name0" presStyleCnt="0">
        <dgm:presLayoutVars>
          <dgm:chMax val="7"/>
          <dgm:chPref val="7"/>
          <dgm:dir/>
        </dgm:presLayoutVars>
      </dgm:prSet>
      <dgm:spPr/>
      <dgm:t>
        <a:bodyPr/>
        <a:lstStyle/>
        <a:p>
          <a:endParaRPr lang="en-US"/>
        </a:p>
      </dgm:t>
    </dgm:pt>
    <dgm:pt modelId="{ADD675A2-F3DD-4D1A-BCC1-C38B94E5C6B2}" type="pres">
      <dgm:prSet presAssocID="{09FBB09B-6D2B-4867-8C18-6E5FD8BA42B5}" presName="Name1" presStyleCnt="0"/>
      <dgm:spPr/>
    </dgm:pt>
    <dgm:pt modelId="{C0EE8535-5627-437C-8ADE-CBB705C518B4}" type="pres">
      <dgm:prSet presAssocID="{09FBB09B-6D2B-4867-8C18-6E5FD8BA42B5}" presName="cycle" presStyleCnt="0"/>
      <dgm:spPr/>
    </dgm:pt>
    <dgm:pt modelId="{88DC7F5D-62EB-448B-A6E3-FEF89BED27E0}" type="pres">
      <dgm:prSet presAssocID="{09FBB09B-6D2B-4867-8C18-6E5FD8BA42B5}" presName="srcNode" presStyleLbl="node1" presStyleIdx="0" presStyleCnt="3"/>
      <dgm:spPr/>
    </dgm:pt>
    <dgm:pt modelId="{6906A99A-A2BF-4E5C-BA07-CD37F37F7E3A}" type="pres">
      <dgm:prSet presAssocID="{09FBB09B-6D2B-4867-8C18-6E5FD8BA42B5}" presName="conn" presStyleLbl="parChTrans1D2" presStyleIdx="0" presStyleCnt="1"/>
      <dgm:spPr/>
      <dgm:t>
        <a:bodyPr/>
        <a:lstStyle/>
        <a:p>
          <a:endParaRPr lang="en-US"/>
        </a:p>
      </dgm:t>
    </dgm:pt>
    <dgm:pt modelId="{2335B2DE-8263-4433-9D98-80C2D090DD40}" type="pres">
      <dgm:prSet presAssocID="{09FBB09B-6D2B-4867-8C18-6E5FD8BA42B5}" presName="extraNode" presStyleLbl="node1" presStyleIdx="0" presStyleCnt="3"/>
      <dgm:spPr/>
    </dgm:pt>
    <dgm:pt modelId="{2E9ACF59-9DD4-4DBF-A673-4C2307E88897}" type="pres">
      <dgm:prSet presAssocID="{09FBB09B-6D2B-4867-8C18-6E5FD8BA42B5}" presName="dstNode" presStyleLbl="node1" presStyleIdx="0" presStyleCnt="3"/>
      <dgm:spPr/>
    </dgm:pt>
    <dgm:pt modelId="{79E2BA4C-43A3-41F9-A4B3-AC593EED65E5}" type="pres">
      <dgm:prSet presAssocID="{9A24CF07-A928-4693-BD57-CD27E59C201E}" presName="text_1" presStyleLbl="node1" presStyleIdx="0" presStyleCnt="3">
        <dgm:presLayoutVars>
          <dgm:bulletEnabled val="1"/>
        </dgm:presLayoutVars>
      </dgm:prSet>
      <dgm:spPr/>
      <dgm:t>
        <a:bodyPr/>
        <a:lstStyle/>
        <a:p>
          <a:endParaRPr lang="en-US"/>
        </a:p>
      </dgm:t>
    </dgm:pt>
    <dgm:pt modelId="{E507FBCD-EEC3-49F9-AA08-82DCA139FD93}" type="pres">
      <dgm:prSet presAssocID="{9A24CF07-A928-4693-BD57-CD27E59C201E}" presName="accent_1" presStyleCnt="0"/>
      <dgm:spPr/>
    </dgm:pt>
    <dgm:pt modelId="{9CB454C6-D288-4140-A4F3-23344C4DA0EF}" type="pres">
      <dgm:prSet presAssocID="{9A24CF07-A928-4693-BD57-CD27E59C201E}" presName="accentRepeatNode" presStyleLbl="solidFgAcc1" presStyleIdx="0" presStyleCnt="3"/>
      <dgm:spPr/>
    </dgm:pt>
    <dgm:pt modelId="{E0E7B4AA-3487-4C23-819B-A99A6C6BD1EE}" type="pres">
      <dgm:prSet presAssocID="{89417D77-B3C0-4A55-BD93-43E677D1A474}" presName="text_2" presStyleLbl="node1" presStyleIdx="1" presStyleCnt="3">
        <dgm:presLayoutVars>
          <dgm:bulletEnabled val="1"/>
        </dgm:presLayoutVars>
      </dgm:prSet>
      <dgm:spPr/>
      <dgm:t>
        <a:bodyPr/>
        <a:lstStyle/>
        <a:p>
          <a:endParaRPr lang="en-US"/>
        </a:p>
      </dgm:t>
    </dgm:pt>
    <dgm:pt modelId="{47DCF76A-1665-4782-8ED2-1E90419D3571}" type="pres">
      <dgm:prSet presAssocID="{89417D77-B3C0-4A55-BD93-43E677D1A474}" presName="accent_2" presStyleCnt="0"/>
      <dgm:spPr/>
    </dgm:pt>
    <dgm:pt modelId="{2A4C0424-3C4F-4DB6-BA43-4676877445B1}" type="pres">
      <dgm:prSet presAssocID="{89417D77-B3C0-4A55-BD93-43E677D1A474}" presName="accentRepeatNode" presStyleLbl="solidFgAcc1" presStyleIdx="1" presStyleCnt="3"/>
      <dgm:spPr/>
    </dgm:pt>
    <dgm:pt modelId="{B4333278-9B13-4C99-9F4F-658BA2D0738C}" type="pres">
      <dgm:prSet presAssocID="{3FBB5934-5264-477F-BDC1-5A501B08901E}" presName="text_3" presStyleLbl="node1" presStyleIdx="2" presStyleCnt="3">
        <dgm:presLayoutVars>
          <dgm:bulletEnabled val="1"/>
        </dgm:presLayoutVars>
      </dgm:prSet>
      <dgm:spPr/>
      <dgm:t>
        <a:bodyPr/>
        <a:lstStyle/>
        <a:p>
          <a:endParaRPr lang="en-US"/>
        </a:p>
      </dgm:t>
    </dgm:pt>
    <dgm:pt modelId="{5D23B021-3100-4F3C-99A4-7A3145006DEF}" type="pres">
      <dgm:prSet presAssocID="{3FBB5934-5264-477F-BDC1-5A501B08901E}" presName="accent_3" presStyleCnt="0"/>
      <dgm:spPr/>
    </dgm:pt>
    <dgm:pt modelId="{C398D191-CDE5-4F73-8FE4-57C0B930C6C5}" type="pres">
      <dgm:prSet presAssocID="{3FBB5934-5264-477F-BDC1-5A501B08901E}" presName="accentRepeatNode" presStyleLbl="solidFgAcc1" presStyleIdx="2" presStyleCnt="3"/>
      <dgm:spPr/>
    </dgm:pt>
  </dgm:ptLst>
  <dgm:cxnLst>
    <dgm:cxn modelId="{7CA9ACC6-3465-4D40-9DBA-D434504924E8}" srcId="{09FBB09B-6D2B-4867-8C18-6E5FD8BA42B5}" destId="{3FBB5934-5264-477F-BDC1-5A501B08901E}" srcOrd="2" destOrd="0" parTransId="{DF0C531D-42D2-448C-B02D-AA2E78550BDB}" sibTransId="{B53B75F5-BEC0-44A0-AC13-EFFF48DCA515}"/>
    <dgm:cxn modelId="{214FD402-DCF1-4DF0-86E2-E47B41E0495C}" srcId="{09FBB09B-6D2B-4867-8C18-6E5FD8BA42B5}" destId="{9A24CF07-A928-4693-BD57-CD27E59C201E}" srcOrd="0" destOrd="0" parTransId="{0457CFE6-C227-4BF4-BD72-A634A4F9F8C3}" sibTransId="{880ADDA2-79E1-41A8-AA9C-23987F126D43}"/>
    <dgm:cxn modelId="{D13A2069-53EC-4657-A68F-0F2DB514AB51}" type="presOf" srcId="{89417D77-B3C0-4A55-BD93-43E677D1A474}" destId="{E0E7B4AA-3487-4C23-819B-A99A6C6BD1EE}" srcOrd="0" destOrd="0" presId="urn:microsoft.com/office/officeart/2008/layout/VerticalCurvedList"/>
    <dgm:cxn modelId="{06AAA00A-2ABE-45D3-B80A-289189724307}" srcId="{09FBB09B-6D2B-4867-8C18-6E5FD8BA42B5}" destId="{89417D77-B3C0-4A55-BD93-43E677D1A474}" srcOrd="1" destOrd="0" parTransId="{47E4DBD3-BD8E-431C-A305-2EB81CE11BDB}" sibTransId="{1B997A5C-62F9-4AF5-91F6-EE93A31AA900}"/>
    <dgm:cxn modelId="{08624EC4-5DC3-4108-B089-A5B1F8D06D65}" type="presOf" srcId="{9A24CF07-A928-4693-BD57-CD27E59C201E}" destId="{79E2BA4C-43A3-41F9-A4B3-AC593EED65E5}" srcOrd="0" destOrd="0" presId="urn:microsoft.com/office/officeart/2008/layout/VerticalCurvedList"/>
    <dgm:cxn modelId="{DD76AD26-42EB-4959-AEC0-E49817F5F8A9}" type="presOf" srcId="{880ADDA2-79E1-41A8-AA9C-23987F126D43}" destId="{6906A99A-A2BF-4E5C-BA07-CD37F37F7E3A}" srcOrd="0" destOrd="0" presId="urn:microsoft.com/office/officeart/2008/layout/VerticalCurvedList"/>
    <dgm:cxn modelId="{4275BF05-0A73-4D4C-ADCE-889C176C74DF}" type="presOf" srcId="{3FBB5934-5264-477F-BDC1-5A501B08901E}" destId="{B4333278-9B13-4C99-9F4F-658BA2D0738C}" srcOrd="0" destOrd="0" presId="urn:microsoft.com/office/officeart/2008/layout/VerticalCurvedList"/>
    <dgm:cxn modelId="{88950216-01CA-42DE-9045-3707E533C245}" type="presOf" srcId="{09FBB09B-6D2B-4867-8C18-6E5FD8BA42B5}" destId="{F9290E76-7303-4C7D-9BB0-A1D37F3C8890}" srcOrd="0" destOrd="0" presId="urn:microsoft.com/office/officeart/2008/layout/VerticalCurvedList"/>
    <dgm:cxn modelId="{0945CCE1-F6C9-4B29-B819-43C97B7E7331}" type="presParOf" srcId="{F9290E76-7303-4C7D-9BB0-A1D37F3C8890}" destId="{ADD675A2-F3DD-4D1A-BCC1-C38B94E5C6B2}" srcOrd="0" destOrd="0" presId="urn:microsoft.com/office/officeart/2008/layout/VerticalCurvedList"/>
    <dgm:cxn modelId="{C5D1A6BF-EB2A-40C2-B605-83A7AF0387DB}" type="presParOf" srcId="{ADD675A2-F3DD-4D1A-BCC1-C38B94E5C6B2}" destId="{C0EE8535-5627-437C-8ADE-CBB705C518B4}" srcOrd="0" destOrd="0" presId="urn:microsoft.com/office/officeart/2008/layout/VerticalCurvedList"/>
    <dgm:cxn modelId="{1ACC7C68-F825-4CF4-80A1-337CD7F52C77}" type="presParOf" srcId="{C0EE8535-5627-437C-8ADE-CBB705C518B4}" destId="{88DC7F5D-62EB-448B-A6E3-FEF89BED27E0}" srcOrd="0" destOrd="0" presId="urn:microsoft.com/office/officeart/2008/layout/VerticalCurvedList"/>
    <dgm:cxn modelId="{02A480C5-B780-4A9C-AE03-C491EA13CF7B}" type="presParOf" srcId="{C0EE8535-5627-437C-8ADE-CBB705C518B4}" destId="{6906A99A-A2BF-4E5C-BA07-CD37F37F7E3A}" srcOrd="1" destOrd="0" presId="urn:microsoft.com/office/officeart/2008/layout/VerticalCurvedList"/>
    <dgm:cxn modelId="{B041C197-0096-48D7-BFEC-65E893FB0EE2}" type="presParOf" srcId="{C0EE8535-5627-437C-8ADE-CBB705C518B4}" destId="{2335B2DE-8263-4433-9D98-80C2D090DD40}" srcOrd="2" destOrd="0" presId="urn:microsoft.com/office/officeart/2008/layout/VerticalCurvedList"/>
    <dgm:cxn modelId="{08C8975F-EDEA-4B70-867F-FB2E0B5D5109}" type="presParOf" srcId="{C0EE8535-5627-437C-8ADE-CBB705C518B4}" destId="{2E9ACF59-9DD4-4DBF-A673-4C2307E88897}" srcOrd="3" destOrd="0" presId="urn:microsoft.com/office/officeart/2008/layout/VerticalCurvedList"/>
    <dgm:cxn modelId="{0AC1B6B1-3B34-4AD3-B91B-6FEFD18E0B03}" type="presParOf" srcId="{ADD675A2-F3DD-4D1A-BCC1-C38B94E5C6B2}" destId="{79E2BA4C-43A3-41F9-A4B3-AC593EED65E5}" srcOrd="1" destOrd="0" presId="urn:microsoft.com/office/officeart/2008/layout/VerticalCurvedList"/>
    <dgm:cxn modelId="{3159365D-B04E-4B03-9E33-72970DE3DC55}" type="presParOf" srcId="{ADD675A2-F3DD-4D1A-BCC1-C38B94E5C6B2}" destId="{E507FBCD-EEC3-49F9-AA08-82DCA139FD93}" srcOrd="2" destOrd="0" presId="urn:microsoft.com/office/officeart/2008/layout/VerticalCurvedList"/>
    <dgm:cxn modelId="{1751643A-2276-4D83-9677-ADCD752A5513}" type="presParOf" srcId="{E507FBCD-EEC3-49F9-AA08-82DCA139FD93}" destId="{9CB454C6-D288-4140-A4F3-23344C4DA0EF}" srcOrd="0" destOrd="0" presId="urn:microsoft.com/office/officeart/2008/layout/VerticalCurvedList"/>
    <dgm:cxn modelId="{D2C1BA19-CC3C-43FA-A11A-891364DF3EC6}" type="presParOf" srcId="{ADD675A2-F3DD-4D1A-BCC1-C38B94E5C6B2}" destId="{E0E7B4AA-3487-4C23-819B-A99A6C6BD1EE}" srcOrd="3" destOrd="0" presId="urn:microsoft.com/office/officeart/2008/layout/VerticalCurvedList"/>
    <dgm:cxn modelId="{AA1BD64C-D814-43F9-8D6C-762D3B376042}" type="presParOf" srcId="{ADD675A2-F3DD-4D1A-BCC1-C38B94E5C6B2}" destId="{47DCF76A-1665-4782-8ED2-1E90419D3571}" srcOrd="4" destOrd="0" presId="urn:microsoft.com/office/officeart/2008/layout/VerticalCurvedList"/>
    <dgm:cxn modelId="{C64877D1-7348-4E7B-9126-1C6108020AAA}" type="presParOf" srcId="{47DCF76A-1665-4782-8ED2-1E90419D3571}" destId="{2A4C0424-3C4F-4DB6-BA43-4676877445B1}" srcOrd="0" destOrd="0" presId="urn:microsoft.com/office/officeart/2008/layout/VerticalCurvedList"/>
    <dgm:cxn modelId="{17E61F2A-46BE-4EF4-8DF0-65D2219C1D2C}" type="presParOf" srcId="{ADD675A2-F3DD-4D1A-BCC1-C38B94E5C6B2}" destId="{B4333278-9B13-4C99-9F4F-658BA2D0738C}" srcOrd="5" destOrd="0" presId="urn:microsoft.com/office/officeart/2008/layout/VerticalCurvedList"/>
    <dgm:cxn modelId="{8F062AB7-CF0B-49C1-9339-F2E89C08C386}" type="presParOf" srcId="{ADD675A2-F3DD-4D1A-BCC1-C38B94E5C6B2}" destId="{5D23B021-3100-4F3C-99A4-7A3145006DEF}" srcOrd="6" destOrd="0" presId="urn:microsoft.com/office/officeart/2008/layout/VerticalCurvedList"/>
    <dgm:cxn modelId="{F4007A9B-9BE2-4718-AA93-6AAAC7EC2316}" type="presParOf" srcId="{5D23B021-3100-4F3C-99A4-7A3145006DEF}" destId="{C398D191-CDE5-4F73-8FE4-57C0B930C6C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6A99A-A2BF-4E5C-BA07-CD37F37F7E3A}">
      <dsp:nvSpPr>
        <dsp:cNvPr id="0" name=""/>
        <dsp:cNvSpPr/>
      </dsp:nvSpPr>
      <dsp:spPr>
        <a:xfrm>
          <a:off x="-5241394" y="-802815"/>
          <a:ext cx="6241765" cy="6241765"/>
        </a:xfrm>
        <a:prstGeom prst="blockArc">
          <a:avLst>
            <a:gd name="adj1" fmla="val 18900000"/>
            <a:gd name="adj2" fmla="val 2700000"/>
            <a:gd name="adj3" fmla="val 34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E2BA4C-43A3-41F9-A4B3-AC593EED65E5}">
      <dsp:nvSpPr>
        <dsp:cNvPr id="0" name=""/>
        <dsp:cNvSpPr/>
      </dsp:nvSpPr>
      <dsp:spPr>
        <a:xfrm>
          <a:off x="643495" y="463613"/>
          <a:ext cx="9808125" cy="9272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986"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t>Assess the </a:t>
          </a:r>
          <a:r>
            <a:rPr lang="en-US" sz="2500" kern="1200" dirty="0"/>
            <a:t>BCD region’s rural </a:t>
          </a:r>
          <a:r>
            <a:rPr lang="en-US" sz="2500" kern="1200" dirty="0" smtClean="0"/>
            <a:t>workforce </a:t>
          </a:r>
          <a:r>
            <a:rPr lang="en-US" sz="2500" kern="1200" dirty="0"/>
            <a:t>&amp; </a:t>
          </a:r>
          <a:r>
            <a:rPr lang="en-US" sz="2500" kern="1200" dirty="0" smtClean="0"/>
            <a:t>skills</a:t>
          </a:r>
          <a:endParaRPr lang="en-US" sz="2500" kern="1200" dirty="0"/>
        </a:p>
      </dsp:txBody>
      <dsp:txXfrm>
        <a:off x="643495" y="463613"/>
        <a:ext cx="9808125" cy="927227"/>
      </dsp:txXfrm>
    </dsp:sp>
    <dsp:sp modelId="{9CB454C6-D288-4140-A4F3-23344C4DA0EF}">
      <dsp:nvSpPr>
        <dsp:cNvPr id="0" name=""/>
        <dsp:cNvSpPr/>
      </dsp:nvSpPr>
      <dsp:spPr>
        <a:xfrm>
          <a:off x="63978" y="347710"/>
          <a:ext cx="1159033" cy="115903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E7B4AA-3487-4C23-819B-A99A6C6BD1EE}">
      <dsp:nvSpPr>
        <dsp:cNvPr id="0" name=""/>
        <dsp:cNvSpPr/>
      </dsp:nvSpPr>
      <dsp:spPr>
        <a:xfrm>
          <a:off x="980542" y="1854453"/>
          <a:ext cx="9471078" cy="927227"/>
        </a:xfrm>
        <a:prstGeom prst="rect">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986" tIns="63500" rIns="63500" bIns="63500" numCol="1" spcCol="1270" anchor="ctr" anchorCtr="0">
          <a:noAutofit/>
        </a:bodyPr>
        <a:lstStyle/>
        <a:p>
          <a:pPr lvl="0" algn="l" defTabSz="1111250">
            <a:lnSpc>
              <a:spcPct val="90000"/>
            </a:lnSpc>
            <a:spcBef>
              <a:spcPct val="0"/>
            </a:spcBef>
            <a:spcAft>
              <a:spcPct val="35000"/>
            </a:spcAft>
          </a:pPr>
          <a:r>
            <a:rPr lang="en-US" sz="2500" kern="1200" dirty="0"/>
            <a:t>Identify existing &amp; expanding </a:t>
          </a:r>
          <a:r>
            <a:rPr lang="en-US" sz="2500" kern="1200" dirty="0" smtClean="0"/>
            <a:t>industry training </a:t>
          </a:r>
          <a:r>
            <a:rPr lang="en-US" sz="2500" kern="1200" dirty="0"/>
            <a:t>&amp; </a:t>
          </a:r>
          <a:r>
            <a:rPr lang="en-US" sz="2500" kern="1200" dirty="0" smtClean="0"/>
            <a:t>employment gaps </a:t>
          </a:r>
          <a:r>
            <a:rPr lang="en-US" sz="2500" kern="1200" dirty="0"/>
            <a:t>that can be filled by the </a:t>
          </a:r>
          <a:r>
            <a:rPr lang="en-US" sz="2500" kern="1200" dirty="0" smtClean="0"/>
            <a:t>rural workforce</a:t>
          </a:r>
          <a:endParaRPr lang="en-US" sz="2500" kern="1200" dirty="0"/>
        </a:p>
      </dsp:txBody>
      <dsp:txXfrm>
        <a:off x="980542" y="1854453"/>
        <a:ext cx="9471078" cy="927227"/>
      </dsp:txXfrm>
    </dsp:sp>
    <dsp:sp modelId="{2A4C0424-3C4F-4DB6-BA43-4676877445B1}">
      <dsp:nvSpPr>
        <dsp:cNvPr id="0" name=""/>
        <dsp:cNvSpPr/>
      </dsp:nvSpPr>
      <dsp:spPr>
        <a:xfrm>
          <a:off x="401025" y="1738550"/>
          <a:ext cx="1159033" cy="1159033"/>
        </a:xfrm>
        <a:prstGeom prst="ellipse">
          <a:avLst/>
        </a:prstGeom>
        <a:solidFill>
          <a:schemeClr val="lt1">
            <a:hueOff val="0"/>
            <a:satOff val="0"/>
            <a:lumOff val="0"/>
            <a:alphaOff val="0"/>
          </a:schemeClr>
        </a:solidFill>
        <a:ln w="12700" cap="flat" cmpd="sng" algn="ctr">
          <a:solidFill>
            <a:schemeClr val="accent2">
              <a:hueOff val="-6047017"/>
              <a:satOff val="-45889"/>
              <a:lumOff val="2284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333278-9B13-4C99-9F4F-658BA2D0738C}">
      <dsp:nvSpPr>
        <dsp:cNvPr id="0" name=""/>
        <dsp:cNvSpPr/>
      </dsp:nvSpPr>
      <dsp:spPr>
        <a:xfrm>
          <a:off x="643495" y="3245294"/>
          <a:ext cx="9808125" cy="927227"/>
        </a:xfrm>
        <a:prstGeom prst="rect">
          <a:avLst/>
        </a:prstGeom>
        <a:solidFill>
          <a:schemeClr val="accent2">
            <a:hueOff val="-12094034"/>
            <a:satOff val="-91779"/>
            <a:lumOff val="456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986" tIns="63500" rIns="63500" bIns="63500" numCol="1" spcCol="1270" anchor="ctr" anchorCtr="0">
          <a:noAutofit/>
        </a:bodyPr>
        <a:lstStyle/>
        <a:p>
          <a:pPr lvl="0" algn="l" defTabSz="1111250">
            <a:lnSpc>
              <a:spcPct val="90000"/>
            </a:lnSpc>
            <a:spcBef>
              <a:spcPct val="0"/>
            </a:spcBef>
            <a:spcAft>
              <a:spcPct val="35000"/>
            </a:spcAft>
          </a:pPr>
          <a:r>
            <a:rPr lang="en-US" sz="2500" kern="1200" dirty="0"/>
            <a:t>Create </a:t>
          </a:r>
          <a:r>
            <a:rPr lang="en-US" sz="2500" kern="1200" dirty="0" smtClean="0"/>
            <a:t>transportation strategies </a:t>
          </a:r>
          <a:r>
            <a:rPr lang="en-US" sz="2500" kern="1200" dirty="0"/>
            <a:t>to connect the </a:t>
          </a:r>
          <a:r>
            <a:rPr lang="en-US" sz="2500" kern="1200" dirty="0" smtClean="0"/>
            <a:t>rural workforce </a:t>
          </a:r>
          <a:r>
            <a:rPr lang="en-US" sz="2500" kern="1200" dirty="0"/>
            <a:t>to </a:t>
          </a:r>
          <a:r>
            <a:rPr lang="en-US" sz="2500" kern="1200" dirty="0" smtClean="0"/>
            <a:t>job skills training </a:t>
          </a:r>
          <a:r>
            <a:rPr lang="en-US" sz="2500" kern="1200" dirty="0"/>
            <a:t>&amp; </a:t>
          </a:r>
          <a:r>
            <a:rPr lang="en-US" sz="2500" kern="1200" dirty="0" smtClean="0"/>
            <a:t>employment </a:t>
          </a:r>
          <a:r>
            <a:rPr lang="en-US" sz="2500" kern="1200" dirty="0"/>
            <a:t>to reduce unemployment in rural areas</a:t>
          </a:r>
        </a:p>
      </dsp:txBody>
      <dsp:txXfrm>
        <a:off x="643495" y="3245294"/>
        <a:ext cx="9808125" cy="927227"/>
      </dsp:txXfrm>
    </dsp:sp>
    <dsp:sp modelId="{C398D191-CDE5-4F73-8FE4-57C0B930C6C5}">
      <dsp:nvSpPr>
        <dsp:cNvPr id="0" name=""/>
        <dsp:cNvSpPr/>
      </dsp:nvSpPr>
      <dsp:spPr>
        <a:xfrm>
          <a:off x="63978" y="3129391"/>
          <a:ext cx="1159033" cy="1159033"/>
        </a:xfrm>
        <a:prstGeom prst="ellipse">
          <a:avLst/>
        </a:prstGeom>
        <a:solidFill>
          <a:schemeClr val="lt1">
            <a:hueOff val="0"/>
            <a:satOff val="0"/>
            <a:lumOff val="0"/>
            <a:alphaOff val="0"/>
          </a:schemeClr>
        </a:solidFill>
        <a:ln w="12700" cap="flat" cmpd="sng" algn="ctr">
          <a:solidFill>
            <a:schemeClr val="accent2">
              <a:hueOff val="-12094034"/>
              <a:satOff val="-91779"/>
              <a:lumOff val="4568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D2F634-49C4-47E7-A01E-84A88BB52E2C}" type="datetimeFigureOut">
              <a:rPr lang="en-US" smtClean="0"/>
              <a:t>6/4/2019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0382A-C27C-4F49-81B5-2DD036F34315}" type="slidenum">
              <a:rPr lang="en-US" smtClean="0"/>
              <a:t>‹#›</a:t>
            </a:fld>
            <a:endParaRPr lang="en-US"/>
          </a:p>
        </p:txBody>
      </p:sp>
    </p:spTree>
    <p:extLst>
      <p:ext uri="{BB962C8B-B14F-4D97-AF65-F5344CB8AC3E}">
        <p14:creationId xmlns:p14="http://schemas.microsoft.com/office/powerpoint/2010/main" val="2069868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EB46787E-E5C1-4897-BCE5-B4FD0B6991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564F77FE-7811-4054-9894-208320F32EA8}"/>
              </a:ext>
            </a:extLst>
          </p:cNvPr>
          <p:cNvSpPr>
            <a:spLocks noGrp="1"/>
          </p:cNvSpPr>
          <p:nvPr>
            <p:ph type="ctrTitle"/>
          </p:nvPr>
        </p:nvSpPr>
        <p:spPr>
          <a:xfrm>
            <a:off x="1524000" y="2108201"/>
            <a:ext cx="9144000" cy="2387600"/>
          </a:xfrm>
        </p:spPr>
        <p:txBody>
          <a:bodyPr anchor="b"/>
          <a:lstStyle>
            <a:lvl1pPr algn="ctr">
              <a:defRPr sz="60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2D54956C-2CD7-4CD5-862F-8DC5D2C4538B}"/>
              </a:ext>
            </a:extLst>
          </p:cNvPr>
          <p:cNvSpPr>
            <a:spLocks noGrp="1"/>
          </p:cNvSpPr>
          <p:nvPr>
            <p:ph type="subTitle" idx="1"/>
          </p:nvPr>
        </p:nvSpPr>
        <p:spPr>
          <a:xfrm>
            <a:off x="1524000" y="4564063"/>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FF6EC8E9-3795-4EE9-AC85-D8B23AB708E2}"/>
              </a:ext>
            </a:extLst>
          </p:cNvPr>
          <p:cNvSpPr>
            <a:spLocks noGrp="1"/>
          </p:cNvSpPr>
          <p:nvPr>
            <p:ph type="dt" sz="half" idx="10"/>
          </p:nvPr>
        </p:nvSpPr>
        <p:spPr/>
        <p:txBody>
          <a:bodyPr/>
          <a:lstStyle/>
          <a:p>
            <a:fld id="{35A32544-5CFC-4462-8354-8CBE24A9F70E}" type="datetime1">
              <a:rPr lang="en-US" smtClean="0"/>
              <a:t>6/4/2019</a:t>
            </a:fld>
            <a:endParaRPr lang="en-US"/>
          </a:p>
        </p:txBody>
      </p:sp>
      <p:sp>
        <p:nvSpPr>
          <p:cNvPr id="5" name="Footer Placeholder 4">
            <a:extLst>
              <a:ext uri="{FF2B5EF4-FFF2-40B4-BE49-F238E27FC236}">
                <a16:creationId xmlns:a16="http://schemas.microsoft.com/office/drawing/2014/main" xmlns="" id="{E4925855-DC13-4727-97DB-90688AC3F4A1}"/>
              </a:ext>
            </a:extLst>
          </p:cNvPr>
          <p:cNvSpPr>
            <a:spLocks noGrp="1"/>
          </p:cNvSpPr>
          <p:nvPr>
            <p:ph type="ftr" sz="quarter" idx="11"/>
          </p:nvPr>
        </p:nvSpPr>
        <p:spPr/>
        <p:txBody>
          <a:bodyPr/>
          <a:lstStyle/>
          <a:p>
            <a:r>
              <a:rPr lang="en-US"/>
              <a:t>BCDCOG Rural Transportation Alternatives Study</a:t>
            </a:r>
          </a:p>
        </p:txBody>
      </p:sp>
      <p:sp>
        <p:nvSpPr>
          <p:cNvPr id="6" name="Slide Number Placeholder 5">
            <a:extLst>
              <a:ext uri="{FF2B5EF4-FFF2-40B4-BE49-F238E27FC236}">
                <a16:creationId xmlns:a16="http://schemas.microsoft.com/office/drawing/2014/main" xmlns="" id="{0A7703FA-F754-4193-8E19-1B3AD8B6B503}"/>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344301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86C25-A75A-4564-90D8-FDFD010F5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68B7A7A-B17A-4AC6-9276-1505B5041B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90F4C72-F4FC-40F6-99F1-BDF5D460E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741F84F-9CA4-4A77-BF84-90840ACBA45F}"/>
              </a:ext>
            </a:extLst>
          </p:cNvPr>
          <p:cNvSpPr>
            <a:spLocks noGrp="1"/>
          </p:cNvSpPr>
          <p:nvPr>
            <p:ph type="dt" sz="half" idx="10"/>
          </p:nvPr>
        </p:nvSpPr>
        <p:spPr/>
        <p:txBody>
          <a:bodyPr/>
          <a:lstStyle/>
          <a:p>
            <a:fld id="{6471617E-E0D9-4217-92D4-173AFA09DD16}" type="datetime1">
              <a:rPr lang="en-US" smtClean="0"/>
              <a:t>6/4/2019</a:t>
            </a:fld>
            <a:endParaRPr lang="en-US"/>
          </a:p>
        </p:txBody>
      </p:sp>
      <p:sp>
        <p:nvSpPr>
          <p:cNvPr id="6" name="Footer Placeholder 5">
            <a:extLst>
              <a:ext uri="{FF2B5EF4-FFF2-40B4-BE49-F238E27FC236}">
                <a16:creationId xmlns:a16="http://schemas.microsoft.com/office/drawing/2014/main" xmlns="" id="{62178F65-A1AA-4F51-B13C-F3AB7F4EFD95}"/>
              </a:ext>
            </a:extLst>
          </p:cNvPr>
          <p:cNvSpPr>
            <a:spLocks noGrp="1"/>
          </p:cNvSpPr>
          <p:nvPr>
            <p:ph type="ftr" sz="quarter" idx="11"/>
          </p:nvPr>
        </p:nvSpPr>
        <p:spPr/>
        <p:txBody>
          <a:bodyPr/>
          <a:lstStyle/>
          <a:p>
            <a:r>
              <a:rPr lang="en-US"/>
              <a:t>BCDCOG Rural Transportation Alternatives Study</a:t>
            </a:r>
          </a:p>
        </p:txBody>
      </p:sp>
      <p:sp>
        <p:nvSpPr>
          <p:cNvPr id="7" name="Slide Number Placeholder 6">
            <a:extLst>
              <a:ext uri="{FF2B5EF4-FFF2-40B4-BE49-F238E27FC236}">
                <a16:creationId xmlns:a16="http://schemas.microsoft.com/office/drawing/2014/main" xmlns="" id="{CC05B464-2B1D-4D70-9DAB-0F680A0036AD}"/>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194512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CFC4D5-ADF4-4DEC-8E16-BC7242872F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617077-1F0D-46F9-8AEF-EBCD0360C6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D84F2B-26E0-4D92-AFCE-9FC38962B4EB}"/>
              </a:ext>
            </a:extLst>
          </p:cNvPr>
          <p:cNvSpPr>
            <a:spLocks noGrp="1"/>
          </p:cNvSpPr>
          <p:nvPr>
            <p:ph type="dt" sz="half" idx="10"/>
          </p:nvPr>
        </p:nvSpPr>
        <p:spPr/>
        <p:txBody>
          <a:bodyPr/>
          <a:lstStyle/>
          <a:p>
            <a:fld id="{B8B8565E-7778-4C28-9446-2E1E81F3F67D}" type="datetime1">
              <a:rPr lang="en-US" smtClean="0"/>
              <a:t>6/4/2019</a:t>
            </a:fld>
            <a:endParaRPr lang="en-US"/>
          </a:p>
        </p:txBody>
      </p:sp>
      <p:sp>
        <p:nvSpPr>
          <p:cNvPr id="5" name="Footer Placeholder 4">
            <a:extLst>
              <a:ext uri="{FF2B5EF4-FFF2-40B4-BE49-F238E27FC236}">
                <a16:creationId xmlns:a16="http://schemas.microsoft.com/office/drawing/2014/main" xmlns="" id="{278194BC-B2B7-4583-88D6-32E119CF1890}"/>
              </a:ext>
            </a:extLst>
          </p:cNvPr>
          <p:cNvSpPr>
            <a:spLocks noGrp="1"/>
          </p:cNvSpPr>
          <p:nvPr>
            <p:ph type="ftr" sz="quarter" idx="11"/>
          </p:nvPr>
        </p:nvSpPr>
        <p:spPr/>
        <p:txBody>
          <a:bodyPr/>
          <a:lstStyle/>
          <a:p>
            <a:r>
              <a:rPr lang="en-US"/>
              <a:t>BCDCOG Rural Transportation Alternatives Study</a:t>
            </a:r>
          </a:p>
        </p:txBody>
      </p:sp>
      <p:sp>
        <p:nvSpPr>
          <p:cNvPr id="6" name="Slide Number Placeholder 5">
            <a:extLst>
              <a:ext uri="{FF2B5EF4-FFF2-40B4-BE49-F238E27FC236}">
                <a16:creationId xmlns:a16="http://schemas.microsoft.com/office/drawing/2014/main" xmlns="" id="{5AE93010-750F-4780-9E86-5A138D048D40}"/>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198679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E727E5-82A3-4FDD-A603-E03265C5C4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03EB2E5-C44A-445A-9EED-23CA40D6C9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C981BE-41AB-4F9E-B84F-EFFA0429C18B}"/>
              </a:ext>
            </a:extLst>
          </p:cNvPr>
          <p:cNvSpPr>
            <a:spLocks noGrp="1"/>
          </p:cNvSpPr>
          <p:nvPr>
            <p:ph type="dt" sz="half" idx="10"/>
          </p:nvPr>
        </p:nvSpPr>
        <p:spPr/>
        <p:txBody>
          <a:bodyPr/>
          <a:lstStyle/>
          <a:p>
            <a:fld id="{F3B770E4-B6B3-4A1C-95B8-AB9675F9134F}" type="datetime1">
              <a:rPr lang="en-US" smtClean="0"/>
              <a:t>6/4/2019</a:t>
            </a:fld>
            <a:endParaRPr lang="en-US"/>
          </a:p>
        </p:txBody>
      </p:sp>
      <p:sp>
        <p:nvSpPr>
          <p:cNvPr id="5" name="Footer Placeholder 4">
            <a:extLst>
              <a:ext uri="{FF2B5EF4-FFF2-40B4-BE49-F238E27FC236}">
                <a16:creationId xmlns:a16="http://schemas.microsoft.com/office/drawing/2014/main" xmlns="" id="{29724947-BC28-4053-9821-6D2FC49E187A}"/>
              </a:ext>
            </a:extLst>
          </p:cNvPr>
          <p:cNvSpPr>
            <a:spLocks noGrp="1"/>
          </p:cNvSpPr>
          <p:nvPr>
            <p:ph type="ftr" sz="quarter" idx="11"/>
          </p:nvPr>
        </p:nvSpPr>
        <p:spPr/>
        <p:txBody>
          <a:bodyPr/>
          <a:lstStyle/>
          <a:p>
            <a:r>
              <a:rPr lang="en-US"/>
              <a:t>BCDCOG Rural Transportation Alternatives Study</a:t>
            </a:r>
          </a:p>
        </p:txBody>
      </p:sp>
      <p:sp>
        <p:nvSpPr>
          <p:cNvPr id="6" name="Slide Number Placeholder 5">
            <a:extLst>
              <a:ext uri="{FF2B5EF4-FFF2-40B4-BE49-F238E27FC236}">
                <a16:creationId xmlns:a16="http://schemas.microsoft.com/office/drawing/2014/main" xmlns="" id="{D77BF9D1-F2CD-4012-A702-E1E2225EF3E3}"/>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155470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7F1B53-BDD1-4B59-9803-7885F7C3E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B0C7DCD-ACE3-4F05-AF0E-4CA223C41E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639C64-FF3B-4C03-9636-369B609F13BF}"/>
              </a:ext>
            </a:extLst>
          </p:cNvPr>
          <p:cNvSpPr>
            <a:spLocks noGrp="1"/>
          </p:cNvSpPr>
          <p:nvPr>
            <p:ph type="dt" sz="half" idx="10"/>
          </p:nvPr>
        </p:nvSpPr>
        <p:spPr/>
        <p:txBody>
          <a:bodyPr/>
          <a:lstStyle/>
          <a:p>
            <a:fld id="{E663961E-1F28-4563-BA3C-D4ECD06F5446}" type="datetime1">
              <a:rPr lang="en-US" smtClean="0"/>
              <a:t>6/4/2019</a:t>
            </a:fld>
            <a:endParaRPr lang="en-US"/>
          </a:p>
        </p:txBody>
      </p:sp>
      <p:sp>
        <p:nvSpPr>
          <p:cNvPr id="5" name="Footer Placeholder 4">
            <a:extLst>
              <a:ext uri="{FF2B5EF4-FFF2-40B4-BE49-F238E27FC236}">
                <a16:creationId xmlns:a16="http://schemas.microsoft.com/office/drawing/2014/main" xmlns="" id="{8F8115EF-1266-4F34-9B60-2BA4C5B29444}"/>
              </a:ext>
            </a:extLst>
          </p:cNvPr>
          <p:cNvSpPr>
            <a:spLocks noGrp="1"/>
          </p:cNvSpPr>
          <p:nvPr>
            <p:ph type="ftr" sz="quarter" idx="11"/>
          </p:nvPr>
        </p:nvSpPr>
        <p:spPr/>
        <p:txBody>
          <a:bodyPr/>
          <a:lstStyle/>
          <a:p>
            <a:r>
              <a:rPr lang="en-US"/>
              <a:t>BCDCOG Rural Transportation Alternatives Study</a:t>
            </a:r>
          </a:p>
        </p:txBody>
      </p:sp>
      <p:sp>
        <p:nvSpPr>
          <p:cNvPr id="6" name="Slide Number Placeholder 5">
            <a:extLst>
              <a:ext uri="{FF2B5EF4-FFF2-40B4-BE49-F238E27FC236}">
                <a16:creationId xmlns:a16="http://schemas.microsoft.com/office/drawing/2014/main" xmlns="" id="{A1484BB3-09C0-45EE-99CB-B3A40437746A}"/>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290833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D86425A-0A58-449E-8AE9-7FDFBA53C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E096C7FA-C9B8-47C6-A05E-7D1CFE6F492C}"/>
              </a:ext>
            </a:extLst>
          </p:cNvPr>
          <p:cNvSpPr>
            <a:spLocks noGrp="1"/>
          </p:cNvSpPr>
          <p:nvPr>
            <p:ph type="title"/>
          </p:nvPr>
        </p:nvSpPr>
        <p:spPr>
          <a:xfrm>
            <a:off x="838200" y="1849007"/>
            <a:ext cx="10515600" cy="1579993"/>
          </a:xfrm>
        </p:spPr>
        <p:txBody>
          <a:bodyPr anchor="b"/>
          <a:lstStyle>
            <a:lvl1pPr>
              <a:defRPr sz="6000"/>
            </a:lvl1pPr>
          </a:lstStyle>
          <a:p>
            <a:r>
              <a:rPr lang="en-US" dirty="0"/>
              <a:t>Click to edit Master title style</a:t>
            </a:r>
          </a:p>
        </p:txBody>
      </p:sp>
      <p:sp>
        <p:nvSpPr>
          <p:cNvPr id="4" name="Date Placeholder 3">
            <a:extLst>
              <a:ext uri="{FF2B5EF4-FFF2-40B4-BE49-F238E27FC236}">
                <a16:creationId xmlns:a16="http://schemas.microsoft.com/office/drawing/2014/main" xmlns="" id="{74D83157-767C-4806-8B1C-E2A297A3DC2E}"/>
              </a:ext>
            </a:extLst>
          </p:cNvPr>
          <p:cNvSpPr>
            <a:spLocks noGrp="1"/>
          </p:cNvSpPr>
          <p:nvPr>
            <p:ph type="dt" sz="half" idx="10"/>
          </p:nvPr>
        </p:nvSpPr>
        <p:spPr/>
        <p:txBody>
          <a:bodyPr/>
          <a:lstStyle/>
          <a:p>
            <a:fld id="{2B66F47E-BEDD-4304-B2F5-F62A80428260}" type="datetime1">
              <a:rPr lang="en-US" smtClean="0"/>
              <a:t>6/4/2019</a:t>
            </a:fld>
            <a:endParaRPr lang="en-US"/>
          </a:p>
        </p:txBody>
      </p:sp>
      <p:sp>
        <p:nvSpPr>
          <p:cNvPr id="5" name="Footer Placeholder 4">
            <a:extLst>
              <a:ext uri="{FF2B5EF4-FFF2-40B4-BE49-F238E27FC236}">
                <a16:creationId xmlns:a16="http://schemas.microsoft.com/office/drawing/2014/main" xmlns="" id="{B26D7B80-0218-4E77-9D12-C038CE217F5B}"/>
              </a:ext>
            </a:extLst>
          </p:cNvPr>
          <p:cNvSpPr>
            <a:spLocks noGrp="1"/>
          </p:cNvSpPr>
          <p:nvPr>
            <p:ph type="ftr" sz="quarter" idx="11"/>
          </p:nvPr>
        </p:nvSpPr>
        <p:spPr/>
        <p:txBody>
          <a:bodyPr/>
          <a:lstStyle/>
          <a:p>
            <a:r>
              <a:rPr lang="en-US"/>
              <a:t>BCDCOG Rural Transportation Alternatives Study</a:t>
            </a:r>
          </a:p>
        </p:txBody>
      </p:sp>
      <p:sp>
        <p:nvSpPr>
          <p:cNvPr id="6" name="Slide Number Placeholder 5">
            <a:extLst>
              <a:ext uri="{FF2B5EF4-FFF2-40B4-BE49-F238E27FC236}">
                <a16:creationId xmlns:a16="http://schemas.microsoft.com/office/drawing/2014/main" xmlns="" id="{C5CAA77C-B089-43BD-BE14-901D4988F7DB}"/>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379023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96C7FA-C9B8-47C6-A05E-7D1CFE6F49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F2EF7F8-94A1-45CC-AF88-875B82386E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4D83157-767C-4806-8B1C-E2A297A3DC2E}"/>
              </a:ext>
            </a:extLst>
          </p:cNvPr>
          <p:cNvSpPr>
            <a:spLocks noGrp="1"/>
          </p:cNvSpPr>
          <p:nvPr>
            <p:ph type="dt" sz="half" idx="10"/>
          </p:nvPr>
        </p:nvSpPr>
        <p:spPr/>
        <p:txBody>
          <a:bodyPr/>
          <a:lstStyle/>
          <a:p>
            <a:fld id="{55C5446A-0141-43DF-9CD6-6E2A88C2D45A}" type="datetime1">
              <a:rPr lang="en-US" smtClean="0"/>
              <a:t>6/4/2019</a:t>
            </a:fld>
            <a:endParaRPr lang="en-US"/>
          </a:p>
        </p:txBody>
      </p:sp>
      <p:sp>
        <p:nvSpPr>
          <p:cNvPr id="5" name="Footer Placeholder 4">
            <a:extLst>
              <a:ext uri="{FF2B5EF4-FFF2-40B4-BE49-F238E27FC236}">
                <a16:creationId xmlns:a16="http://schemas.microsoft.com/office/drawing/2014/main" xmlns="" id="{B26D7B80-0218-4E77-9D12-C038CE217F5B}"/>
              </a:ext>
            </a:extLst>
          </p:cNvPr>
          <p:cNvSpPr>
            <a:spLocks noGrp="1"/>
          </p:cNvSpPr>
          <p:nvPr>
            <p:ph type="ftr" sz="quarter" idx="11"/>
          </p:nvPr>
        </p:nvSpPr>
        <p:spPr/>
        <p:txBody>
          <a:bodyPr/>
          <a:lstStyle/>
          <a:p>
            <a:r>
              <a:rPr lang="en-US"/>
              <a:t>BCDCOG Rural Transportation Alternatives Study</a:t>
            </a:r>
          </a:p>
        </p:txBody>
      </p:sp>
      <p:sp>
        <p:nvSpPr>
          <p:cNvPr id="6" name="Slide Number Placeholder 5">
            <a:extLst>
              <a:ext uri="{FF2B5EF4-FFF2-40B4-BE49-F238E27FC236}">
                <a16:creationId xmlns:a16="http://schemas.microsoft.com/office/drawing/2014/main" xmlns="" id="{C5CAA77C-B089-43BD-BE14-901D4988F7DB}"/>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4262700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23656-D06F-44ED-BC0D-50268EEA4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72DC72-DF4E-416C-88BF-385A1F1A73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213492-2EDC-46DB-83D7-D531FC0688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FC72097-D44A-494C-9F9C-F51721311784}"/>
              </a:ext>
            </a:extLst>
          </p:cNvPr>
          <p:cNvSpPr>
            <a:spLocks noGrp="1"/>
          </p:cNvSpPr>
          <p:nvPr>
            <p:ph type="dt" sz="half" idx="10"/>
          </p:nvPr>
        </p:nvSpPr>
        <p:spPr/>
        <p:txBody>
          <a:bodyPr/>
          <a:lstStyle/>
          <a:p>
            <a:fld id="{F9F0ED15-B8DA-4B2B-BBFE-E24248B7AA0B}" type="datetime1">
              <a:rPr lang="en-US" smtClean="0"/>
              <a:t>6/4/2019</a:t>
            </a:fld>
            <a:endParaRPr lang="en-US"/>
          </a:p>
        </p:txBody>
      </p:sp>
      <p:sp>
        <p:nvSpPr>
          <p:cNvPr id="6" name="Footer Placeholder 5">
            <a:extLst>
              <a:ext uri="{FF2B5EF4-FFF2-40B4-BE49-F238E27FC236}">
                <a16:creationId xmlns:a16="http://schemas.microsoft.com/office/drawing/2014/main" xmlns="" id="{D770420E-C857-40F0-93FE-7EB7354BE4F5}"/>
              </a:ext>
            </a:extLst>
          </p:cNvPr>
          <p:cNvSpPr>
            <a:spLocks noGrp="1"/>
          </p:cNvSpPr>
          <p:nvPr>
            <p:ph type="ftr" sz="quarter" idx="11"/>
          </p:nvPr>
        </p:nvSpPr>
        <p:spPr/>
        <p:txBody>
          <a:bodyPr/>
          <a:lstStyle/>
          <a:p>
            <a:r>
              <a:rPr lang="en-US"/>
              <a:t>BCDCOG Rural Transportation Alternatives Study</a:t>
            </a:r>
          </a:p>
        </p:txBody>
      </p:sp>
      <p:sp>
        <p:nvSpPr>
          <p:cNvPr id="7" name="Slide Number Placeholder 6">
            <a:extLst>
              <a:ext uri="{FF2B5EF4-FFF2-40B4-BE49-F238E27FC236}">
                <a16:creationId xmlns:a16="http://schemas.microsoft.com/office/drawing/2014/main" xmlns="" id="{9B468E2A-2F98-4014-A4A7-B99C43E09B02}"/>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373373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816FB8-50E7-4E6D-A6C7-88F334D488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0BC7D58-B8D2-4CB4-BD1D-B60138A2A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5D976EE-964D-40C5-8A6D-581415FDDF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04F8E89-A2BF-4846-BA5A-93A7501837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772A2C9-A877-4A9D-BD94-1E63DF4109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1F765DC-E48E-4770-B8FE-0D7C06B0F567}"/>
              </a:ext>
            </a:extLst>
          </p:cNvPr>
          <p:cNvSpPr>
            <a:spLocks noGrp="1"/>
          </p:cNvSpPr>
          <p:nvPr>
            <p:ph type="dt" sz="half" idx="10"/>
          </p:nvPr>
        </p:nvSpPr>
        <p:spPr/>
        <p:txBody>
          <a:bodyPr/>
          <a:lstStyle/>
          <a:p>
            <a:fld id="{DF70727A-2C66-43C6-8592-4F3D23B2B02A}" type="datetime1">
              <a:rPr lang="en-US" smtClean="0"/>
              <a:t>6/4/2019</a:t>
            </a:fld>
            <a:endParaRPr lang="en-US"/>
          </a:p>
        </p:txBody>
      </p:sp>
      <p:sp>
        <p:nvSpPr>
          <p:cNvPr id="8" name="Footer Placeholder 7">
            <a:extLst>
              <a:ext uri="{FF2B5EF4-FFF2-40B4-BE49-F238E27FC236}">
                <a16:creationId xmlns:a16="http://schemas.microsoft.com/office/drawing/2014/main" xmlns="" id="{5F4479B6-2D4E-47FE-B407-488A6CF3D006}"/>
              </a:ext>
            </a:extLst>
          </p:cNvPr>
          <p:cNvSpPr>
            <a:spLocks noGrp="1"/>
          </p:cNvSpPr>
          <p:nvPr>
            <p:ph type="ftr" sz="quarter" idx="11"/>
          </p:nvPr>
        </p:nvSpPr>
        <p:spPr/>
        <p:txBody>
          <a:bodyPr/>
          <a:lstStyle/>
          <a:p>
            <a:r>
              <a:rPr lang="en-US"/>
              <a:t>BCDCOG Rural Transportation Alternatives Study</a:t>
            </a:r>
          </a:p>
        </p:txBody>
      </p:sp>
      <p:sp>
        <p:nvSpPr>
          <p:cNvPr id="9" name="Slide Number Placeholder 8">
            <a:extLst>
              <a:ext uri="{FF2B5EF4-FFF2-40B4-BE49-F238E27FC236}">
                <a16:creationId xmlns:a16="http://schemas.microsoft.com/office/drawing/2014/main" xmlns="" id="{0A3D08B4-86B8-46CD-8265-148B77951295}"/>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396376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7E3BE3-1285-46B3-BF49-EA12AE338C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6DA5347-DA76-4EA4-B6AE-6909B79CCD63}"/>
              </a:ext>
            </a:extLst>
          </p:cNvPr>
          <p:cNvSpPr>
            <a:spLocks noGrp="1"/>
          </p:cNvSpPr>
          <p:nvPr>
            <p:ph type="dt" sz="half" idx="10"/>
          </p:nvPr>
        </p:nvSpPr>
        <p:spPr/>
        <p:txBody>
          <a:bodyPr/>
          <a:lstStyle/>
          <a:p>
            <a:fld id="{F426C857-27E7-4005-832C-42CD230CC3BC}" type="datetime1">
              <a:rPr lang="en-US" smtClean="0"/>
              <a:t>6/4/2019</a:t>
            </a:fld>
            <a:endParaRPr lang="en-US"/>
          </a:p>
        </p:txBody>
      </p:sp>
      <p:sp>
        <p:nvSpPr>
          <p:cNvPr id="4" name="Footer Placeholder 3">
            <a:extLst>
              <a:ext uri="{FF2B5EF4-FFF2-40B4-BE49-F238E27FC236}">
                <a16:creationId xmlns:a16="http://schemas.microsoft.com/office/drawing/2014/main" xmlns="" id="{334237EC-516C-40E0-B81F-A302F9050181}"/>
              </a:ext>
            </a:extLst>
          </p:cNvPr>
          <p:cNvSpPr>
            <a:spLocks noGrp="1"/>
          </p:cNvSpPr>
          <p:nvPr>
            <p:ph type="ftr" sz="quarter" idx="11"/>
          </p:nvPr>
        </p:nvSpPr>
        <p:spPr/>
        <p:txBody>
          <a:bodyPr/>
          <a:lstStyle/>
          <a:p>
            <a:r>
              <a:rPr lang="en-US"/>
              <a:t>BCDCOG Rural Transportation Alternatives Study</a:t>
            </a:r>
          </a:p>
        </p:txBody>
      </p:sp>
      <p:sp>
        <p:nvSpPr>
          <p:cNvPr id="5" name="Slide Number Placeholder 4">
            <a:extLst>
              <a:ext uri="{FF2B5EF4-FFF2-40B4-BE49-F238E27FC236}">
                <a16:creationId xmlns:a16="http://schemas.microsoft.com/office/drawing/2014/main" xmlns="" id="{6319275D-454D-4130-87BB-C74EEA755BA4}"/>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286303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9E51E8-587E-43D1-AE0A-102DD07FA1FE}"/>
              </a:ext>
            </a:extLst>
          </p:cNvPr>
          <p:cNvSpPr>
            <a:spLocks noGrp="1"/>
          </p:cNvSpPr>
          <p:nvPr>
            <p:ph type="dt" sz="half" idx="10"/>
          </p:nvPr>
        </p:nvSpPr>
        <p:spPr/>
        <p:txBody>
          <a:bodyPr/>
          <a:lstStyle/>
          <a:p>
            <a:fld id="{B57A9DDF-0BE1-4F7C-B221-1DBFFD0AEBFB}" type="datetime1">
              <a:rPr lang="en-US" smtClean="0"/>
              <a:t>6/4/2019</a:t>
            </a:fld>
            <a:endParaRPr lang="en-US"/>
          </a:p>
        </p:txBody>
      </p:sp>
      <p:sp>
        <p:nvSpPr>
          <p:cNvPr id="3" name="Footer Placeholder 2">
            <a:extLst>
              <a:ext uri="{FF2B5EF4-FFF2-40B4-BE49-F238E27FC236}">
                <a16:creationId xmlns:a16="http://schemas.microsoft.com/office/drawing/2014/main" xmlns="" id="{573CFA15-18B1-4E9E-88E4-45CBC67A17C8}"/>
              </a:ext>
            </a:extLst>
          </p:cNvPr>
          <p:cNvSpPr>
            <a:spLocks noGrp="1"/>
          </p:cNvSpPr>
          <p:nvPr>
            <p:ph type="ftr" sz="quarter" idx="11"/>
          </p:nvPr>
        </p:nvSpPr>
        <p:spPr/>
        <p:txBody>
          <a:bodyPr/>
          <a:lstStyle/>
          <a:p>
            <a:r>
              <a:rPr lang="en-US"/>
              <a:t>BCDCOG Rural Transportation Alternatives Study</a:t>
            </a:r>
          </a:p>
        </p:txBody>
      </p:sp>
      <p:sp>
        <p:nvSpPr>
          <p:cNvPr id="4" name="Slide Number Placeholder 3">
            <a:extLst>
              <a:ext uri="{FF2B5EF4-FFF2-40B4-BE49-F238E27FC236}">
                <a16:creationId xmlns:a16="http://schemas.microsoft.com/office/drawing/2014/main" xmlns="" id="{F3B05C64-8C39-4310-B8E1-8C006617EE73}"/>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353726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0E7FE3-7EAF-47C5-87D4-BB7BC67F8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332011E-4DA8-47C4-9F5F-9B7D3BA1A3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8051AC-228A-4BBD-A1BF-D79B07EAC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DA69484-0895-4CDE-B218-49E9F53E40BC}"/>
              </a:ext>
            </a:extLst>
          </p:cNvPr>
          <p:cNvSpPr>
            <a:spLocks noGrp="1"/>
          </p:cNvSpPr>
          <p:nvPr>
            <p:ph type="dt" sz="half" idx="10"/>
          </p:nvPr>
        </p:nvSpPr>
        <p:spPr/>
        <p:txBody>
          <a:bodyPr/>
          <a:lstStyle/>
          <a:p>
            <a:fld id="{EE621A46-B0E9-406C-9D4B-42DB8E56D37C}" type="datetime1">
              <a:rPr lang="en-US" smtClean="0"/>
              <a:t>6/4/2019</a:t>
            </a:fld>
            <a:endParaRPr lang="en-US"/>
          </a:p>
        </p:txBody>
      </p:sp>
      <p:sp>
        <p:nvSpPr>
          <p:cNvPr id="6" name="Footer Placeholder 5">
            <a:extLst>
              <a:ext uri="{FF2B5EF4-FFF2-40B4-BE49-F238E27FC236}">
                <a16:creationId xmlns:a16="http://schemas.microsoft.com/office/drawing/2014/main" xmlns="" id="{D5C7CEDB-CDAC-468F-A455-E8A961A114BA}"/>
              </a:ext>
            </a:extLst>
          </p:cNvPr>
          <p:cNvSpPr>
            <a:spLocks noGrp="1"/>
          </p:cNvSpPr>
          <p:nvPr>
            <p:ph type="ftr" sz="quarter" idx="11"/>
          </p:nvPr>
        </p:nvSpPr>
        <p:spPr/>
        <p:txBody>
          <a:bodyPr/>
          <a:lstStyle/>
          <a:p>
            <a:r>
              <a:rPr lang="en-US"/>
              <a:t>BCDCOG Rural Transportation Alternatives Study</a:t>
            </a:r>
          </a:p>
        </p:txBody>
      </p:sp>
      <p:sp>
        <p:nvSpPr>
          <p:cNvPr id="7" name="Slide Number Placeholder 6">
            <a:extLst>
              <a:ext uri="{FF2B5EF4-FFF2-40B4-BE49-F238E27FC236}">
                <a16:creationId xmlns:a16="http://schemas.microsoft.com/office/drawing/2014/main" xmlns="" id="{1EEC420C-FB7F-4741-9A30-E81C2143C5EB}"/>
              </a:ext>
            </a:extLst>
          </p:cNvPr>
          <p:cNvSpPr>
            <a:spLocks noGrp="1"/>
          </p:cNvSpPr>
          <p:nvPr>
            <p:ph type="sldNum" sz="quarter" idx="12"/>
          </p:nvPr>
        </p:nvSpPr>
        <p:spPr/>
        <p:txBody>
          <a:bodyPr/>
          <a:lstStyle/>
          <a:p>
            <a:fld id="{574F6BD4-0C8A-408B-98DA-BFA41A971A69}" type="slidenum">
              <a:rPr lang="en-US" smtClean="0"/>
              <a:t>‹#›</a:t>
            </a:fld>
            <a:endParaRPr lang="en-US"/>
          </a:p>
        </p:txBody>
      </p:sp>
    </p:spTree>
    <p:extLst>
      <p:ext uri="{BB962C8B-B14F-4D97-AF65-F5344CB8AC3E}">
        <p14:creationId xmlns:p14="http://schemas.microsoft.com/office/powerpoint/2010/main" val="204112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6C90894-E76F-4EE8-9F66-B11B5B5469D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xmlns="" id="{11F8FF0D-7514-4976-80C8-20C29F07C01F}"/>
              </a:ext>
            </a:extLst>
          </p:cNvPr>
          <p:cNvSpPr>
            <a:spLocks noGrp="1"/>
          </p:cNvSpPr>
          <p:nvPr>
            <p:ph type="title"/>
          </p:nvPr>
        </p:nvSpPr>
        <p:spPr>
          <a:xfrm>
            <a:off x="86171" y="1825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C41E6C4D-4306-4CD6-BB71-08B8DB8B7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AF41534-DA8E-4690-BE7E-DAA7E491DC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44608-689B-409B-BA06-A601796FA010}" type="datetime1">
              <a:rPr lang="en-US" smtClean="0"/>
              <a:t>6/4/2019</a:t>
            </a:fld>
            <a:endParaRPr lang="en-US"/>
          </a:p>
        </p:txBody>
      </p:sp>
      <p:sp>
        <p:nvSpPr>
          <p:cNvPr id="5" name="Footer Placeholder 4">
            <a:extLst>
              <a:ext uri="{FF2B5EF4-FFF2-40B4-BE49-F238E27FC236}">
                <a16:creationId xmlns:a16="http://schemas.microsoft.com/office/drawing/2014/main" xmlns="" id="{39941ADF-507A-4F2B-8935-B6BC087D8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BCDCOG Rural Transportation Alternatives Study</a:t>
            </a:r>
          </a:p>
        </p:txBody>
      </p:sp>
      <p:sp>
        <p:nvSpPr>
          <p:cNvPr id="6" name="Slide Number Placeholder 5">
            <a:extLst>
              <a:ext uri="{FF2B5EF4-FFF2-40B4-BE49-F238E27FC236}">
                <a16:creationId xmlns:a16="http://schemas.microsoft.com/office/drawing/2014/main" xmlns="" id="{6B87C350-3D12-49C8-844E-E57136BD55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F6BD4-0C8A-408B-98DA-BFA41A971A69}" type="slidenum">
              <a:rPr lang="en-US" smtClean="0"/>
              <a:t>‹#›</a:t>
            </a:fld>
            <a:endParaRPr lang="en-US"/>
          </a:p>
        </p:txBody>
      </p:sp>
    </p:spTree>
    <p:extLst>
      <p:ext uri="{BB962C8B-B14F-4D97-AF65-F5344CB8AC3E}">
        <p14:creationId xmlns:p14="http://schemas.microsoft.com/office/powerpoint/2010/main" val="426017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Livingstonal@cdmsmith.com" TargetMode="External"/><Relationship Id="rId2" Type="http://schemas.openxmlformats.org/officeDocument/2006/relationships/hyperlink" Target="mailto:sharonh@bcdcog.com"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3B9129-BF78-4A65-A3EF-9862C2074000}"/>
              </a:ext>
            </a:extLst>
          </p:cNvPr>
          <p:cNvSpPr>
            <a:spLocks noGrp="1"/>
          </p:cNvSpPr>
          <p:nvPr>
            <p:ph type="ctrTitle"/>
          </p:nvPr>
        </p:nvSpPr>
        <p:spPr/>
        <p:txBody>
          <a:bodyPr/>
          <a:lstStyle/>
          <a:p>
            <a:r>
              <a:rPr lang="en-US" dirty="0"/>
              <a:t>Project Update</a:t>
            </a:r>
          </a:p>
        </p:txBody>
      </p:sp>
      <p:sp>
        <p:nvSpPr>
          <p:cNvPr id="3" name="Subtitle 2">
            <a:extLst>
              <a:ext uri="{FF2B5EF4-FFF2-40B4-BE49-F238E27FC236}">
                <a16:creationId xmlns:a16="http://schemas.microsoft.com/office/drawing/2014/main" xmlns="" id="{E3264780-7E13-48A8-B301-52DF19A7B64D}"/>
              </a:ext>
            </a:extLst>
          </p:cNvPr>
          <p:cNvSpPr>
            <a:spLocks noGrp="1"/>
          </p:cNvSpPr>
          <p:nvPr>
            <p:ph type="subTitle" idx="1"/>
          </p:nvPr>
        </p:nvSpPr>
        <p:spPr/>
        <p:txBody>
          <a:bodyPr vert="horz" lIns="91440" tIns="45720" rIns="91440" bIns="45720" rtlCol="0" anchor="t">
            <a:normAutofit/>
          </a:bodyPr>
          <a:lstStyle/>
          <a:p>
            <a:r>
              <a:rPr lang="en-US" dirty="0"/>
              <a:t>June 10, 2019</a:t>
            </a:r>
          </a:p>
        </p:txBody>
      </p:sp>
    </p:spTree>
    <p:extLst>
      <p:ext uri="{BB962C8B-B14F-4D97-AF65-F5344CB8AC3E}">
        <p14:creationId xmlns:p14="http://schemas.microsoft.com/office/powerpoint/2010/main" val="1208949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642F2C-43C5-4CDF-91FB-85A15A3F8143}"/>
              </a:ext>
            </a:extLst>
          </p:cNvPr>
          <p:cNvSpPr>
            <a:spLocks noGrp="1"/>
          </p:cNvSpPr>
          <p:nvPr>
            <p:ph type="title"/>
          </p:nvPr>
        </p:nvSpPr>
        <p:spPr/>
        <p:txBody>
          <a:bodyPr/>
          <a:lstStyle/>
          <a:p>
            <a:r>
              <a:rPr lang="en-US" dirty="0"/>
              <a:t>Five-Year Growth in Job Skills Market</a:t>
            </a:r>
          </a:p>
        </p:txBody>
      </p:sp>
      <p:graphicFrame>
        <p:nvGraphicFramePr>
          <p:cNvPr id="13" name="Content Placeholder 12">
            <a:extLst>
              <a:ext uri="{FF2B5EF4-FFF2-40B4-BE49-F238E27FC236}">
                <a16:creationId xmlns:a16="http://schemas.microsoft.com/office/drawing/2014/main" xmlns="" id="{2AC232AE-19C3-4B79-A996-8B092F779633}"/>
              </a:ext>
            </a:extLst>
          </p:cNvPr>
          <p:cNvGraphicFramePr>
            <a:graphicFrameLocks noGrp="1"/>
          </p:cNvGraphicFramePr>
          <p:nvPr>
            <p:ph sz="half" idx="2"/>
            <p:extLst>
              <p:ext uri="{D42A27DB-BD31-4B8C-83A1-F6EECF244321}">
                <p14:modId xmlns:p14="http://schemas.microsoft.com/office/powerpoint/2010/main" val="2640571285"/>
              </p:ext>
            </p:extLst>
          </p:nvPr>
        </p:nvGraphicFramePr>
        <p:xfrm>
          <a:off x="5662670" y="1520328"/>
          <a:ext cx="6189696" cy="4950085"/>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7">
            <a:extLst>
              <a:ext uri="{FF2B5EF4-FFF2-40B4-BE49-F238E27FC236}">
                <a16:creationId xmlns:a16="http://schemas.microsoft.com/office/drawing/2014/main" xmlns="" id="{95DA9F64-C721-4D7E-8284-D41A7859F69F}"/>
              </a:ext>
            </a:extLst>
          </p:cNvPr>
          <p:cNvSpPr>
            <a:spLocks noGrp="1"/>
          </p:cNvSpPr>
          <p:nvPr>
            <p:ph sz="half" idx="1"/>
          </p:nvPr>
        </p:nvSpPr>
        <p:spPr>
          <a:xfrm>
            <a:off x="276340" y="1803591"/>
            <a:ext cx="5181600" cy="4351338"/>
          </a:xfrm>
        </p:spPr>
        <p:txBody>
          <a:bodyPr>
            <a:normAutofit/>
          </a:bodyPr>
          <a:lstStyle/>
          <a:p>
            <a:r>
              <a:rPr lang="en-US" dirty="0"/>
              <a:t>Largest growth in jobs:</a:t>
            </a:r>
          </a:p>
          <a:p>
            <a:pPr lvl="1"/>
            <a:r>
              <a:rPr lang="en-US" dirty="0"/>
              <a:t>Production and Mechanical</a:t>
            </a:r>
          </a:p>
          <a:p>
            <a:pPr lvl="1"/>
            <a:r>
              <a:rPr lang="en-US" dirty="0"/>
              <a:t>Hospitality</a:t>
            </a:r>
          </a:p>
          <a:p>
            <a:pPr lvl="1"/>
            <a:r>
              <a:rPr lang="en-US" dirty="0"/>
              <a:t>Medical</a:t>
            </a:r>
          </a:p>
          <a:p>
            <a:pPr lvl="1"/>
            <a:r>
              <a:rPr lang="en-US" dirty="0"/>
              <a:t>Business Operations Support</a:t>
            </a:r>
          </a:p>
          <a:p>
            <a:pPr lvl="1"/>
            <a:r>
              <a:rPr lang="en-US" dirty="0"/>
              <a:t>Software &amp; IT</a:t>
            </a:r>
          </a:p>
          <a:p>
            <a:r>
              <a:rPr lang="en-US" dirty="0"/>
              <a:t>66% of the job growth is forecasted to take place in these five industries</a:t>
            </a:r>
          </a:p>
        </p:txBody>
      </p:sp>
      <p:sp>
        <p:nvSpPr>
          <p:cNvPr id="2" name="TextBox 1">
            <a:extLst>
              <a:ext uri="{FF2B5EF4-FFF2-40B4-BE49-F238E27FC236}">
                <a16:creationId xmlns:a16="http://schemas.microsoft.com/office/drawing/2014/main" xmlns="" id="{C625D8D7-A5EC-4858-AF25-4563E5C1C94A}"/>
              </a:ext>
            </a:extLst>
          </p:cNvPr>
          <p:cNvSpPr txBox="1"/>
          <p:nvPr/>
        </p:nvSpPr>
        <p:spPr>
          <a:xfrm>
            <a:off x="8334101" y="6470413"/>
            <a:ext cx="3857899" cy="369332"/>
          </a:xfrm>
          <a:prstGeom prst="rect">
            <a:avLst/>
          </a:prstGeom>
          <a:noFill/>
        </p:spPr>
        <p:txBody>
          <a:bodyPr wrap="square" rtlCol="0">
            <a:spAutoFit/>
          </a:bodyPr>
          <a:lstStyle/>
          <a:p>
            <a:pPr algn="ctr"/>
            <a:r>
              <a:rPr lang="en-US" dirty="0">
                <a:solidFill>
                  <a:schemeClr val="accent2"/>
                </a:solidFill>
              </a:rPr>
              <a:t>Source: </a:t>
            </a:r>
            <a:r>
              <a:rPr lang="en-US" i="1" dirty="0">
                <a:solidFill>
                  <a:schemeClr val="accent2"/>
                </a:solidFill>
              </a:rPr>
              <a:t>2018 Talent Demand Study</a:t>
            </a:r>
          </a:p>
        </p:txBody>
      </p:sp>
    </p:spTree>
    <p:custDataLst>
      <p:tags r:id="rId1"/>
    </p:custDataLst>
    <p:extLst>
      <p:ext uri="{BB962C8B-B14F-4D97-AF65-F5344CB8AC3E}">
        <p14:creationId xmlns:p14="http://schemas.microsoft.com/office/powerpoint/2010/main" val="141769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51E75-C7D6-4640-BF08-0F30C2322B58}"/>
              </a:ext>
            </a:extLst>
          </p:cNvPr>
          <p:cNvSpPr>
            <a:spLocks noGrp="1"/>
          </p:cNvSpPr>
          <p:nvPr>
            <p:ph type="title"/>
          </p:nvPr>
        </p:nvSpPr>
        <p:spPr/>
        <p:txBody>
          <a:bodyPr/>
          <a:lstStyle/>
          <a:p>
            <a:r>
              <a:rPr lang="en-US" dirty="0"/>
              <a:t>Job &amp; Training Opportunities and Needs</a:t>
            </a:r>
          </a:p>
        </p:txBody>
      </p:sp>
      <p:sp>
        <p:nvSpPr>
          <p:cNvPr id="3" name="Content Placeholder 2">
            <a:extLst>
              <a:ext uri="{FF2B5EF4-FFF2-40B4-BE49-F238E27FC236}">
                <a16:creationId xmlns:a16="http://schemas.microsoft.com/office/drawing/2014/main" xmlns="" id="{D5F1FB58-004B-433F-9CB6-2499529BA0A9}"/>
              </a:ext>
            </a:extLst>
          </p:cNvPr>
          <p:cNvSpPr>
            <a:spLocks noGrp="1"/>
          </p:cNvSpPr>
          <p:nvPr>
            <p:ph idx="1"/>
          </p:nvPr>
        </p:nvSpPr>
        <p:spPr>
          <a:noFill/>
        </p:spPr>
        <p:txBody>
          <a:bodyPr numCol="2">
            <a:normAutofit fontScale="92500" lnSpcReduction="10000"/>
          </a:bodyPr>
          <a:lstStyle/>
          <a:p>
            <a:r>
              <a:rPr lang="en-US" dirty="0"/>
              <a:t>Employment opportunities </a:t>
            </a:r>
            <a:r>
              <a:rPr lang="en-US" dirty="0" smtClean="0"/>
              <a:t>and training centers:</a:t>
            </a:r>
          </a:p>
          <a:p>
            <a:pPr lvl="1"/>
            <a:r>
              <a:rPr lang="en-US" dirty="0" smtClean="0"/>
              <a:t>Primarily Concentrated in the </a:t>
            </a:r>
            <a:r>
              <a:rPr lang="en-US" dirty="0"/>
              <a:t>Urban </a:t>
            </a:r>
            <a:r>
              <a:rPr lang="en-US" dirty="0" smtClean="0"/>
              <a:t>Area</a:t>
            </a:r>
            <a:endParaRPr lang="en-US" dirty="0"/>
          </a:p>
          <a:p>
            <a:pPr lvl="1"/>
            <a:r>
              <a:rPr lang="en-US" dirty="0"/>
              <a:t>Downtown Charleston &amp; </a:t>
            </a:r>
            <a:r>
              <a:rPr lang="en-US" dirty="0" smtClean="0"/>
              <a:t>North Charleston</a:t>
            </a:r>
            <a:endParaRPr lang="en-US" dirty="0"/>
          </a:p>
          <a:p>
            <a:r>
              <a:rPr lang="en-US" dirty="0"/>
              <a:t>75%+ of </a:t>
            </a:r>
            <a:r>
              <a:rPr lang="en-US" dirty="0" smtClean="0"/>
              <a:t>employment:  </a:t>
            </a:r>
            <a:endParaRPr lang="en-US" dirty="0"/>
          </a:p>
          <a:p>
            <a:pPr lvl="1"/>
            <a:r>
              <a:rPr lang="en-US" dirty="0"/>
              <a:t>Health Services and Private Education</a:t>
            </a:r>
          </a:p>
          <a:p>
            <a:pPr lvl="1"/>
            <a:r>
              <a:rPr lang="en-US" dirty="0"/>
              <a:t>Leisure and Hospitality</a:t>
            </a:r>
          </a:p>
          <a:p>
            <a:pPr lvl="1"/>
            <a:r>
              <a:rPr lang="en-US" dirty="0"/>
              <a:t>Professional and Business Services</a:t>
            </a:r>
          </a:p>
          <a:p>
            <a:pPr lvl="1"/>
            <a:r>
              <a:rPr lang="en-US" dirty="0"/>
              <a:t>Government and Trade</a:t>
            </a:r>
          </a:p>
          <a:p>
            <a:pPr lvl="1"/>
            <a:r>
              <a:rPr lang="en-US" dirty="0"/>
              <a:t>Transportation and Utilities sectors</a:t>
            </a:r>
          </a:p>
          <a:p>
            <a:r>
              <a:rPr lang="en-US" dirty="0"/>
              <a:t>Forecasted </a:t>
            </a:r>
            <a:r>
              <a:rPr lang="en-US" dirty="0" smtClean="0"/>
              <a:t>growth</a:t>
            </a:r>
            <a:r>
              <a:rPr lang="en-US" dirty="0"/>
              <a:t>: </a:t>
            </a:r>
          </a:p>
          <a:p>
            <a:pPr lvl="1"/>
            <a:r>
              <a:rPr lang="en-US" dirty="0"/>
              <a:t>Production &amp; Mechanical</a:t>
            </a:r>
          </a:p>
          <a:p>
            <a:pPr lvl="1"/>
            <a:r>
              <a:rPr lang="en-US" dirty="0"/>
              <a:t>Hospitality</a:t>
            </a:r>
          </a:p>
          <a:p>
            <a:pPr lvl="1"/>
            <a:r>
              <a:rPr lang="en-US" dirty="0"/>
              <a:t>Medical</a:t>
            </a:r>
          </a:p>
          <a:p>
            <a:pPr lvl="1"/>
            <a:r>
              <a:rPr lang="en-US" dirty="0"/>
              <a:t>Business Operations Support</a:t>
            </a:r>
          </a:p>
          <a:p>
            <a:pPr lvl="1"/>
            <a:r>
              <a:rPr lang="en-US" dirty="0"/>
              <a:t>Software &amp; IT</a:t>
            </a:r>
          </a:p>
          <a:p>
            <a:r>
              <a:rPr lang="en-US" dirty="0"/>
              <a:t>Leisure &amp; </a:t>
            </a:r>
            <a:r>
              <a:rPr lang="en-US" dirty="0" smtClean="0"/>
              <a:t>Hospitality:</a:t>
            </a:r>
          </a:p>
          <a:p>
            <a:pPr lvl="1"/>
            <a:r>
              <a:rPr lang="en-US" dirty="0" smtClean="0"/>
              <a:t>Large </a:t>
            </a:r>
            <a:r>
              <a:rPr lang="en-US" dirty="0"/>
              <a:t>sector </a:t>
            </a:r>
            <a:r>
              <a:rPr lang="en-US" dirty="0" smtClean="0"/>
              <a:t>comprised of many employers</a:t>
            </a:r>
            <a:endParaRPr lang="en-US" dirty="0"/>
          </a:p>
          <a:p>
            <a:pPr lvl="1"/>
            <a:r>
              <a:rPr lang="en-US" dirty="0"/>
              <a:t>Potential sector to focus job training efforts due to the forecasted growth and current strength</a:t>
            </a:r>
          </a:p>
        </p:txBody>
      </p:sp>
    </p:spTree>
    <p:extLst>
      <p:ext uri="{BB962C8B-B14F-4D97-AF65-F5344CB8AC3E}">
        <p14:creationId xmlns:p14="http://schemas.microsoft.com/office/powerpoint/2010/main" val="746749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11472-D7DF-4EE8-B32D-43E8B61D197B}"/>
              </a:ext>
            </a:extLst>
          </p:cNvPr>
          <p:cNvSpPr>
            <a:spLocks noGrp="1"/>
          </p:cNvSpPr>
          <p:nvPr>
            <p:ph type="title"/>
          </p:nvPr>
        </p:nvSpPr>
        <p:spPr/>
        <p:txBody>
          <a:bodyPr>
            <a:normAutofit fontScale="90000"/>
          </a:bodyPr>
          <a:lstStyle/>
          <a:p>
            <a:r>
              <a:rPr lang="en-US" dirty="0"/>
              <a:t>Defining Workforce Mobility and Employment Needs</a:t>
            </a:r>
          </a:p>
        </p:txBody>
      </p:sp>
    </p:spTree>
    <p:extLst>
      <p:ext uri="{BB962C8B-B14F-4D97-AF65-F5344CB8AC3E}">
        <p14:creationId xmlns:p14="http://schemas.microsoft.com/office/powerpoint/2010/main" val="263715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CBFE-369E-49BD-A529-54FAE06B38E0}"/>
              </a:ext>
            </a:extLst>
          </p:cNvPr>
          <p:cNvSpPr>
            <a:spLocks noGrp="1"/>
          </p:cNvSpPr>
          <p:nvPr>
            <p:ph type="title"/>
          </p:nvPr>
        </p:nvSpPr>
        <p:spPr/>
        <p:txBody>
          <a:bodyPr/>
          <a:lstStyle/>
          <a:p>
            <a:r>
              <a:rPr lang="en-US" dirty="0"/>
              <a:t>Defining Workforce Mobility</a:t>
            </a:r>
          </a:p>
        </p:txBody>
      </p:sp>
      <p:sp>
        <p:nvSpPr>
          <p:cNvPr id="3" name="Content Placeholder 2">
            <a:extLst>
              <a:ext uri="{FF2B5EF4-FFF2-40B4-BE49-F238E27FC236}">
                <a16:creationId xmlns:a16="http://schemas.microsoft.com/office/drawing/2014/main" xmlns="" id="{E16D993A-7DD0-47F9-A5BD-D58CAE30E82A}"/>
              </a:ext>
            </a:extLst>
          </p:cNvPr>
          <p:cNvSpPr>
            <a:spLocks noGrp="1"/>
          </p:cNvSpPr>
          <p:nvPr>
            <p:ph sz="half" idx="1"/>
          </p:nvPr>
        </p:nvSpPr>
        <p:spPr>
          <a:xfrm>
            <a:off x="2542544" y="1502961"/>
            <a:ext cx="5181600" cy="4351338"/>
          </a:xfrm>
        </p:spPr>
        <p:txBody>
          <a:bodyPr/>
          <a:lstStyle/>
          <a:p>
            <a:pPr marL="0" indent="0">
              <a:buNone/>
            </a:pPr>
            <a:r>
              <a:rPr lang="en-US" dirty="0"/>
              <a:t>Access to Transportation</a:t>
            </a:r>
          </a:p>
          <a:p>
            <a:endParaRPr lang="en-US" dirty="0"/>
          </a:p>
          <a:p>
            <a:endParaRPr lang="en-US" dirty="0"/>
          </a:p>
          <a:p>
            <a:pPr marL="0" indent="0">
              <a:buNone/>
            </a:pPr>
            <a:endParaRPr lang="en-US" dirty="0"/>
          </a:p>
          <a:p>
            <a:endParaRPr lang="en-US" dirty="0"/>
          </a:p>
          <a:p>
            <a:pPr marL="0" indent="0">
              <a:buNone/>
            </a:pPr>
            <a:r>
              <a:rPr lang="en-US" dirty="0"/>
              <a:t>Income Levels</a:t>
            </a:r>
          </a:p>
        </p:txBody>
      </p:sp>
      <p:sp>
        <p:nvSpPr>
          <p:cNvPr id="4" name="Content Placeholder 3">
            <a:extLst>
              <a:ext uri="{FF2B5EF4-FFF2-40B4-BE49-F238E27FC236}">
                <a16:creationId xmlns:a16="http://schemas.microsoft.com/office/drawing/2014/main" xmlns="" id="{55E59C2E-8ECA-4EA8-8BF6-2D8258B85611}"/>
              </a:ext>
            </a:extLst>
          </p:cNvPr>
          <p:cNvSpPr>
            <a:spLocks noGrp="1"/>
          </p:cNvSpPr>
          <p:nvPr>
            <p:ph sz="half" idx="2"/>
          </p:nvPr>
        </p:nvSpPr>
        <p:spPr>
          <a:xfrm>
            <a:off x="7988902" y="1528814"/>
            <a:ext cx="4131453" cy="4351338"/>
          </a:xfrm>
        </p:spPr>
        <p:txBody>
          <a:bodyPr/>
          <a:lstStyle/>
          <a:p>
            <a:pPr marL="0" indent="0">
              <a:buNone/>
            </a:pPr>
            <a:r>
              <a:rPr lang="en-US" dirty="0"/>
              <a:t>Employment Rates</a:t>
            </a:r>
          </a:p>
          <a:p>
            <a:endParaRPr lang="en-US" dirty="0"/>
          </a:p>
          <a:p>
            <a:endParaRPr lang="en-US" dirty="0"/>
          </a:p>
          <a:p>
            <a:endParaRPr lang="en-US" dirty="0"/>
          </a:p>
          <a:p>
            <a:endParaRPr lang="en-US" dirty="0"/>
          </a:p>
          <a:p>
            <a:pPr marL="0" indent="0">
              <a:buNone/>
            </a:pPr>
            <a:r>
              <a:rPr lang="en-US" dirty="0"/>
              <a:t>Educational Attainment</a:t>
            </a:r>
          </a:p>
          <a:p>
            <a:endParaRPr lang="en-US" dirty="0"/>
          </a:p>
        </p:txBody>
      </p:sp>
      <p:pic>
        <p:nvPicPr>
          <p:cNvPr id="2050" name="Picture 2" descr="car buying, car dealer, car keys">
            <a:extLst>
              <a:ext uri="{FF2B5EF4-FFF2-40B4-BE49-F238E27FC236}">
                <a16:creationId xmlns:a16="http://schemas.microsoft.com/office/drawing/2014/main" xmlns="" id="{D920CE2E-92FD-4821-8E68-072A43CBD0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083" y="1974781"/>
            <a:ext cx="3200400" cy="21336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4" name="Picture 6" descr="writing book read reading bookshelf education open book close up brand literature study library design text school studying document information shape knowledge">
            <a:extLst>
              <a:ext uri="{FF2B5EF4-FFF2-40B4-BE49-F238E27FC236}">
                <a16:creationId xmlns:a16="http://schemas.microsoft.com/office/drawing/2014/main" xmlns="" id="{15A776F9-BA82-48AB-8492-9A6F36056672}"/>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t="11749"/>
          <a:stretch/>
        </p:blipFill>
        <p:spPr bwMode="auto">
          <a:xfrm>
            <a:off x="8143807" y="4580200"/>
            <a:ext cx="3200400" cy="21305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6" name="Picture 8" descr="Image result for people working">
            <a:extLst>
              <a:ext uri="{FF2B5EF4-FFF2-40B4-BE49-F238E27FC236}">
                <a16:creationId xmlns:a16="http://schemas.microsoft.com/office/drawing/2014/main" xmlns="" id="{9CE48803-DFC1-4CC2-ADEF-FC1ADB4F6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07" y="1989647"/>
            <a:ext cx="3200400" cy="212972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8" name="Picture 10" descr="Money Free Images, Income Public Domain Images, Dollars free,Money Free Stock Images, Income free images, Public Domain Images">
            <a:extLst>
              <a:ext uri="{FF2B5EF4-FFF2-40B4-BE49-F238E27FC236}">
                <a16:creationId xmlns:a16="http://schemas.microsoft.com/office/drawing/2014/main" xmlns="" id="{B7137500-6AC1-454E-8B2D-D12C10F90E06}"/>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083" y="4580200"/>
            <a:ext cx="3200400" cy="213055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448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82F91DD-057D-4AA7-B85E-E83460FFA887}"/>
              </a:ext>
            </a:extLst>
          </p:cNvPr>
          <p:cNvSpPr>
            <a:spLocks noGrp="1"/>
          </p:cNvSpPr>
          <p:nvPr>
            <p:ph type="title"/>
          </p:nvPr>
        </p:nvSpPr>
        <p:spPr/>
        <p:txBody>
          <a:bodyPr/>
          <a:lstStyle/>
          <a:p>
            <a:r>
              <a:rPr lang="en-US" dirty="0"/>
              <a:t>Rural Economic Profile Findings</a:t>
            </a:r>
          </a:p>
        </p:txBody>
      </p:sp>
      <p:sp>
        <p:nvSpPr>
          <p:cNvPr id="4" name="Content Placeholder 3">
            <a:extLst>
              <a:ext uri="{FF2B5EF4-FFF2-40B4-BE49-F238E27FC236}">
                <a16:creationId xmlns:a16="http://schemas.microsoft.com/office/drawing/2014/main" xmlns="" id="{404EF438-2960-4C6B-A03E-2FA463384654}"/>
              </a:ext>
            </a:extLst>
          </p:cNvPr>
          <p:cNvSpPr>
            <a:spLocks noGrp="1"/>
          </p:cNvSpPr>
          <p:nvPr>
            <p:ph idx="1"/>
          </p:nvPr>
        </p:nvSpPr>
        <p:spPr>
          <a:xfrm>
            <a:off x="838200" y="1541416"/>
            <a:ext cx="10515600" cy="5050973"/>
          </a:xfrm>
          <a:noFill/>
        </p:spPr>
        <p:txBody>
          <a:bodyPr>
            <a:normAutofit/>
          </a:bodyPr>
          <a:lstStyle/>
          <a:p>
            <a:r>
              <a:rPr lang="en-US" dirty="0"/>
              <a:t>North of Lake Moultrie – highest rates of lack of access to vehicles, low median household incomes</a:t>
            </a:r>
          </a:p>
          <a:p>
            <a:pPr lvl="1"/>
            <a:r>
              <a:rPr lang="en-US" dirty="0"/>
              <a:t>MHI ranges from $32k-37k</a:t>
            </a:r>
          </a:p>
          <a:p>
            <a:pPr lvl="1"/>
            <a:r>
              <a:rPr lang="en-US" dirty="0"/>
              <a:t>In some places, 9% of households lack access to a vehicle</a:t>
            </a:r>
          </a:p>
          <a:p>
            <a:r>
              <a:rPr lang="en-US" dirty="0" err="1" smtClean="0"/>
              <a:t>Reevesville</a:t>
            </a:r>
            <a:r>
              <a:rPr lang="en-US" dirty="0" smtClean="0"/>
              <a:t> </a:t>
            </a:r>
            <a:r>
              <a:rPr lang="en-US" dirty="0"/>
              <a:t>–  lowest % of high school graduates (75%)</a:t>
            </a:r>
          </a:p>
          <a:p>
            <a:pPr lvl="1"/>
            <a:r>
              <a:rPr lang="en-US" dirty="0"/>
              <a:t>12% of people have a bachelor’s degree</a:t>
            </a:r>
          </a:p>
          <a:p>
            <a:r>
              <a:rPr lang="en-US" dirty="0" smtClean="0"/>
              <a:t>Russellville </a:t>
            </a:r>
            <a:r>
              <a:rPr lang="en-US" dirty="0"/>
              <a:t>– lowest % people with a bachelor’s degree (7.9%)</a:t>
            </a:r>
          </a:p>
          <a:p>
            <a:r>
              <a:rPr lang="en-US" dirty="0" smtClean="0"/>
              <a:t>Highest </a:t>
            </a:r>
            <a:r>
              <a:rPr lang="en-US" dirty="0"/>
              <a:t>unemployment rate is 19.1% (near Russellville)</a:t>
            </a:r>
          </a:p>
          <a:p>
            <a:pPr lvl="1"/>
            <a:r>
              <a:rPr lang="en-US" dirty="0"/>
              <a:t>North of Ridgeville - unemployment rates of 11.1%</a:t>
            </a:r>
          </a:p>
          <a:p>
            <a:r>
              <a:rPr lang="en-US" dirty="0" err="1" smtClean="0"/>
              <a:t>Meggett</a:t>
            </a:r>
            <a:r>
              <a:rPr lang="en-US" dirty="0"/>
              <a:t>, Hollywood &amp; Ravenel – lowest unemployment rates</a:t>
            </a:r>
          </a:p>
          <a:p>
            <a:pPr marL="0" indent="0">
              <a:buNone/>
            </a:pPr>
            <a:endParaRPr lang="en-US" dirty="0"/>
          </a:p>
        </p:txBody>
      </p:sp>
    </p:spTree>
    <p:extLst>
      <p:ext uri="{BB962C8B-B14F-4D97-AF65-F5344CB8AC3E}">
        <p14:creationId xmlns:p14="http://schemas.microsoft.com/office/powerpoint/2010/main" val="3535564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4E4E5C-367F-46A1-881F-E9AE6B310F54}"/>
              </a:ext>
            </a:extLst>
          </p:cNvPr>
          <p:cNvSpPr>
            <a:spLocks noGrp="1"/>
          </p:cNvSpPr>
          <p:nvPr>
            <p:ph type="title"/>
          </p:nvPr>
        </p:nvSpPr>
        <p:spPr>
          <a:xfrm>
            <a:off x="838200" y="1849007"/>
            <a:ext cx="10515600" cy="1579993"/>
          </a:xfrm>
        </p:spPr>
        <p:txBody>
          <a:bodyPr/>
          <a:lstStyle/>
          <a:p>
            <a:r>
              <a:rPr lang="en-US" dirty="0"/>
              <a:t>Stakeholder Meeting #1 Recap</a:t>
            </a:r>
          </a:p>
        </p:txBody>
      </p:sp>
    </p:spTree>
    <p:extLst>
      <p:ext uri="{BB962C8B-B14F-4D97-AF65-F5344CB8AC3E}">
        <p14:creationId xmlns:p14="http://schemas.microsoft.com/office/powerpoint/2010/main" val="2519521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A6D59BC-5B08-4678-B0BE-46AD4386D6B9}"/>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dirty="0">
                <a:solidFill>
                  <a:srgbClr val="FFFFFF"/>
                </a:solidFill>
                <a:cs typeface="Calibri Light"/>
              </a:rPr>
              <a:t>Stakeholder Meeting #1</a:t>
            </a:r>
            <a:endParaRPr lang="en-US" sz="4000" kern="1200" dirty="0">
              <a:solidFill>
                <a:srgbClr val="FFFFFF"/>
              </a:solidFill>
              <a:latin typeface="+mj-lt"/>
              <a:ea typeface="+mj-ea"/>
              <a:cs typeface="+mj-cs"/>
            </a:endParaRPr>
          </a:p>
        </p:txBody>
      </p:sp>
      <p:pic>
        <p:nvPicPr>
          <p:cNvPr id="10" name="Picture 10" descr="A group of people sitting at a table&#10;&#10;Description generated with very high confidence">
            <a:extLst>
              <a:ext uri="{FF2B5EF4-FFF2-40B4-BE49-F238E27FC236}">
                <a16:creationId xmlns:a16="http://schemas.microsoft.com/office/drawing/2014/main" xmlns="" id="{0B5C2625-879D-4740-ABF5-447A033FB188}"/>
              </a:ext>
            </a:extLst>
          </p:cNvPr>
          <p:cNvPicPr>
            <a:picLocks noChangeAspect="1"/>
          </p:cNvPicPr>
          <p:nvPr/>
        </p:nvPicPr>
        <p:blipFill rotWithShape="1">
          <a:blip r:embed="rId2"/>
          <a:srcRect l="15003" r="2" b="2"/>
          <a:stretch/>
        </p:blipFill>
        <p:spPr>
          <a:xfrm>
            <a:off x="317636" y="321734"/>
            <a:ext cx="3797570" cy="2010551"/>
          </a:xfrm>
          <a:prstGeom prst="rect">
            <a:avLst/>
          </a:prstGeom>
        </p:spPr>
      </p:pic>
      <p:cxnSp>
        <p:nvCxnSpPr>
          <p:cNvPr id="25" name="Straight Connector 24">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8" descr="A group of people sitting at a table looking at a computer&#10;&#10;Description generated with very high confidence">
            <a:extLst>
              <a:ext uri="{FF2B5EF4-FFF2-40B4-BE49-F238E27FC236}">
                <a16:creationId xmlns:a16="http://schemas.microsoft.com/office/drawing/2014/main" xmlns="" id="{F95385D5-406B-4EFA-B14D-5D913ED2307B}"/>
              </a:ext>
            </a:extLst>
          </p:cNvPr>
          <p:cNvPicPr>
            <a:picLocks noGrp="1" noChangeAspect="1"/>
          </p:cNvPicPr>
          <p:nvPr>
            <p:ph idx="1"/>
          </p:nvPr>
        </p:nvPicPr>
        <p:blipFill rotWithShape="1">
          <a:blip r:embed="rId3"/>
          <a:srcRect l="4328" r="17815" b="-1"/>
          <a:stretch/>
        </p:blipFill>
        <p:spPr>
          <a:xfrm>
            <a:off x="317634" y="4525716"/>
            <a:ext cx="3794760" cy="2010551"/>
          </a:xfrm>
          <a:prstGeom prst="rect">
            <a:avLst/>
          </a:prstGeom>
        </p:spPr>
      </p:pic>
      <p:pic>
        <p:nvPicPr>
          <p:cNvPr id="20" name="Picture 20" descr="A picture containing indoor&#10;&#10;Description generated with high confidence">
            <a:extLst>
              <a:ext uri="{FF2B5EF4-FFF2-40B4-BE49-F238E27FC236}">
                <a16:creationId xmlns:a16="http://schemas.microsoft.com/office/drawing/2014/main" xmlns="" id="{5B0A7812-FA7C-49D8-88C7-F20D6587E917}"/>
              </a:ext>
            </a:extLst>
          </p:cNvPr>
          <p:cNvPicPr>
            <a:picLocks noChangeAspect="1"/>
          </p:cNvPicPr>
          <p:nvPr/>
        </p:nvPicPr>
        <p:blipFill>
          <a:blip r:embed="rId4"/>
          <a:stretch>
            <a:fillRect/>
          </a:stretch>
        </p:blipFill>
        <p:spPr>
          <a:xfrm rot="5400000">
            <a:off x="3740889" y="831997"/>
            <a:ext cx="3992526" cy="3005470"/>
          </a:xfrm>
          <a:prstGeom prst="rect">
            <a:avLst/>
          </a:prstGeom>
        </p:spPr>
      </p:pic>
      <p:pic>
        <p:nvPicPr>
          <p:cNvPr id="22" name="Picture 23" descr="A group of people looking at a computer&#10;&#10;Description generated with high confidence">
            <a:extLst>
              <a:ext uri="{FF2B5EF4-FFF2-40B4-BE49-F238E27FC236}">
                <a16:creationId xmlns:a16="http://schemas.microsoft.com/office/drawing/2014/main" xmlns="" id="{C04D8186-2333-4ABB-8869-D2559ED78A1E}"/>
              </a:ext>
            </a:extLst>
          </p:cNvPr>
          <p:cNvPicPr>
            <a:picLocks noChangeAspect="1"/>
          </p:cNvPicPr>
          <p:nvPr/>
        </p:nvPicPr>
        <p:blipFill rotWithShape="1">
          <a:blip r:embed="rId5"/>
          <a:srcRect t="-71" r="-170" b="50786"/>
          <a:stretch/>
        </p:blipFill>
        <p:spPr>
          <a:xfrm>
            <a:off x="294167" y="2386692"/>
            <a:ext cx="3821817" cy="2093796"/>
          </a:xfrm>
          <a:prstGeom prst="rect">
            <a:avLst/>
          </a:prstGeom>
        </p:spPr>
      </p:pic>
      <p:pic>
        <p:nvPicPr>
          <p:cNvPr id="28" name="Picture 28" descr="A group of people sitting at a desk in front of a computer&#10;&#10;Description generated with very high confidence">
            <a:extLst>
              <a:ext uri="{FF2B5EF4-FFF2-40B4-BE49-F238E27FC236}">
                <a16:creationId xmlns:a16="http://schemas.microsoft.com/office/drawing/2014/main" xmlns="" id="{03AE9C2A-230F-4F14-AACA-4ED342AE93C5}"/>
              </a:ext>
            </a:extLst>
          </p:cNvPr>
          <p:cNvPicPr>
            <a:picLocks noChangeAspect="1"/>
          </p:cNvPicPr>
          <p:nvPr/>
        </p:nvPicPr>
        <p:blipFill>
          <a:blip r:embed="rId6"/>
          <a:stretch>
            <a:fillRect/>
          </a:stretch>
        </p:blipFill>
        <p:spPr>
          <a:xfrm>
            <a:off x="7329377" y="1567205"/>
            <a:ext cx="4533013" cy="2757799"/>
          </a:xfrm>
          <a:prstGeom prst="rect">
            <a:avLst/>
          </a:prstGeom>
        </p:spPr>
      </p:pic>
      <p:sp>
        <p:nvSpPr>
          <p:cNvPr id="31" name="Title 1">
            <a:extLst>
              <a:ext uri="{FF2B5EF4-FFF2-40B4-BE49-F238E27FC236}">
                <a16:creationId xmlns:a16="http://schemas.microsoft.com/office/drawing/2014/main" xmlns="" id="{83E7A592-B889-474B-917F-B955B52FCD73}"/>
              </a:ext>
            </a:extLst>
          </p:cNvPr>
          <p:cNvSpPr txBox="1">
            <a:spLocks/>
          </p:cNvSpPr>
          <p:nvPr/>
        </p:nvSpPr>
        <p:spPr>
          <a:xfrm>
            <a:off x="4605240" y="5727231"/>
            <a:ext cx="6820660" cy="6405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200" dirty="0">
                <a:solidFill>
                  <a:srgbClr val="FFFFFF"/>
                </a:solidFill>
                <a:cs typeface="Calibri Light"/>
              </a:rPr>
              <a:t>May 4, 2019</a:t>
            </a:r>
            <a:endParaRPr lang="en-US" sz="3200" dirty="0">
              <a:solidFill>
                <a:srgbClr val="FFFFFF"/>
              </a:solidFill>
            </a:endParaRPr>
          </a:p>
        </p:txBody>
      </p:sp>
    </p:spTree>
    <p:extLst>
      <p:ext uri="{BB962C8B-B14F-4D97-AF65-F5344CB8AC3E}">
        <p14:creationId xmlns:p14="http://schemas.microsoft.com/office/powerpoint/2010/main" val="25056661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353B87-4265-448B-913E-9C8E35BE837F}"/>
              </a:ext>
            </a:extLst>
          </p:cNvPr>
          <p:cNvSpPr>
            <a:spLocks noGrp="1"/>
          </p:cNvSpPr>
          <p:nvPr>
            <p:ph type="title"/>
          </p:nvPr>
        </p:nvSpPr>
        <p:spPr/>
        <p:txBody>
          <a:bodyPr/>
          <a:lstStyle/>
          <a:p>
            <a:r>
              <a:rPr lang="en-US" dirty="0" smtClean="0"/>
              <a:t>Stakeholder Meeting #1 Recap</a:t>
            </a:r>
            <a:endParaRPr lang="en-US" dirty="0"/>
          </a:p>
        </p:txBody>
      </p:sp>
      <p:sp>
        <p:nvSpPr>
          <p:cNvPr id="3" name="Content Placeholder 2">
            <a:extLst>
              <a:ext uri="{FF2B5EF4-FFF2-40B4-BE49-F238E27FC236}">
                <a16:creationId xmlns:a16="http://schemas.microsoft.com/office/drawing/2014/main" xmlns="" id="{83FD64CF-8D34-4852-B3DD-BB3F17EAAF75}"/>
              </a:ext>
            </a:extLst>
          </p:cNvPr>
          <p:cNvSpPr>
            <a:spLocks noGrp="1"/>
          </p:cNvSpPr>
          <p:nvPr>
            <p:ph idx="1"/>
          </p:nvPr>
        </p:nvSpPr>
        <p:spPr/>
        <p:txBody>
          <a:bodyPr>
            <a:normAutofit/>
          </a:bodyPr>
          <a:lstStyle/>
          <a:p>
            <a:pPr marL="0" indent="0">
              <a:buNone/>
            </a:pPr>
            <a:r>
              <a:rPr lang="en-US" dirty="0" smtClean="0"/>
              <a:t>Defining </a:t>
            </a:r>
            <a:r>
              <a:rPr lang="en-US" dirty="0"/>
              <a:t>“Workforce Mobility”</a:t>
            </a:r>
          </a:p>
          <a:p>
            <a:pPr marL="457200" lvl="1" indent="0">
              <a:buNone/>
            </a:pPr>
            <a:endParaRPr lang="en-US" i="1" dirty="0"/>
          </a:p>
          <a:p>
            <a:pPr marL="457200" lvl="1" indent="0">
              <a:buNone/>
            </a:pPr>
            <a:r>
              <a:rPr lang="en-US" i="1" dirty="0"/>
              <a:t>Workforce mobility not only refers to providing adequate transportation alternatives to connect individuals with opportunities to bridge the skills gap and secure in demand jobs, but it also refers to providing individuals the choice to move across grades and positions within a trade or make a complete change in occupation. </a:t>
            </a:r>
            <a:endParaRPr lang="en-US" dirty="0"/>
          </a:p>
        </p:txBody>
      </p:sp>
    </p:spTree>
    <p:extLst>
      <p:ext uri="{BB962C8B-B14F-4D97-AF65-F5344CB8AC3E}">
        <p14:creationId xmlns:p14="http://schemas.microsoft.com/office/powerpoint/2010/main" val="2952796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E816E7-E5E9-496D-BE52-C9C687FC824C}"/>
              </a:ext>
            </a:extLst>
          </p:cNvPr>
          <p:cNvSpPr>
            <a:spLocks noGrp="1"/>
          </p:cNvSpPr>
          <p:nvPr>
            <p:ph type="title"/>
          </p:nvPr>
        </p:nvSpPr>
        <p:spPr/>
        <p:txBody>
          <a:bodyPr/>
          <a:lstStyle/>
          <a:p>
            <a:r>
              <a:rPr lang="en-US" dirty="0"/>
              <a:t>Stakeholder Meeting #1 Recap</a:t>
            </a:r>
          </a:p>
        </p:txBody>
      </p:sp>
      <p:sp>
        <p:nvSpPr>
          <p:cNvPr id="5" name="Content Placeholder 4">
            <a:extLst>
              <a:ext uri="{FF2B5EF4-FFF2-40B4-BE49-F238E27FC236}">
                <a16:creationId xmlns:a16="http://schemas.microsoft.com/office/drawing/2014/main" xmlns="" id="{00EE4A4F-E345-4608-8F2C-55A3648A38E6}"/>
              </a:ext>
            </a:extLst>
          </p:cNvPr>
          <p:cNvSpPr>
            <a:spLocks noGrp="1"/>
          </p:cNvSpPr>
          <p:nvPr>
            <p:ph idx="1"/>
          </p:nvPr>
        </p:nvSpPr>
        <p:spPr/>
        <p:txBody>
          <a:bodyPr/>
          <a:lstStyle/>
          <a:p>
            <a:pPr marL="457200" lvl="1" indent="0">
              <a:buNone/>
            </a:pPr>
            <a:r>
              <a:rPr lang="en-US" dirty="0" smtClean="0"/>
              <a:t>Defining </a:t>
            </a:r>
            <a:r>
              <a:rPr lang="en-US" dirty="0"/>
              <a:t>“Corridors and Nodes” for further review</a:t>
            </a:r>
          </a:p>
          <a:p>
            <a:pPr marL="457200" lvl="1" indent="0">
              <a:buNone/>
            </a:pPr>
            <a:endParaRPr lang="en-US" dirty="0"/>
          </a:p>
        </p:txBody>
      </p:sp>
      <p:pic>
        <p:nvPicPr>
          <p:cNvPr id="4" name="Picture 3">
            <a:extLst>
              <a:ext uri="{FF2B5EF4-FFF2-40B4-BE49-F238E27FC236}">
                <a16:creationId xmlns:a16="http://schemas.microsoft.com/office/drawing/2014/main" xmlns="" id="{0A779AC3-0D60-4A88-99AC-292FE99D83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7049" y="2815268"/>
            <a:ext cx="3391960" cy="2543970"/>
          </a:xfrm>
          <a:prstGeom prst="rect">
            <a:avLst/>
          </a:prstGeom>
        </p:spPr>
      </p:pic>
      <p:pic>
        <p:nvPicPr>
          <p:cNvPr id="8" name="Picture 7">
            <a:extLst>
              <a:ext uri="{FF2B5EF4-FFF2-40B4-BE49-F238E27FC236}">
                <a16:creationId xmlns:a16="http://schemas.microsoft.com/office/drawing/2014/main" xmlns="" id="{314B166C-A9E3-4C18-9526-0C1A4D522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80639" y="2390797"/>
            <a:ext cx="2599108" cy="3448051"/>
          </a:xfrm>
          <a:prstGeom prst="rect">
            <a:avLst/>
          </a:prstGeom>
        </p:spPr>
      </p:pic>
      <p:pic>
        <p:nvPicPr>
          <p:cNvPr id="10" name="Picture 9">
            <a:extLst>
              <a:ext uri="{FF2B5EF4-FFF2-40B4-BE49-F238E27FC236}">
                <a16:creationId xmlns:a16="http://schemas.microsoft.com/office/drawing/2014/main" xmlns="" id="{7444B96A-4F44-4AB4-97E4-C558207325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456570" y="2393966"/>
            <a:ext cx="2567345" cy="3409949"/>
          </a:xfrm>
          <a:prstGeom prst="rect">
            <a:avLst/>
          </a:prstGeom>
        </p:spPr>
      </p:pic>
    </p:spTree>
    <p:custDataLst>
      <p:tags r:id="rId1"/>
    </p:custDataLst>
    <p:extLst>
      <p:ext uri="{BB962C8B-B14F-4D97-AF65-F5344CB8AC3E}">
        <p14:creationId xmlns:p14="http://schemas.microsoft.com/office/powerpoint/2010/main" val="3089096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12B00-5BE8-4AAD-A24C-CBB2B5CBEF81}"/>
              </a:ext>
            </a:extLst>
          </p:cNvPr>
          <p:cNvSpPr>
            <a:spLocks noGrp="1"/>
          </p:cNvSpPr>
          <p:nvPr>
            <p:ph type="title"/>
          </p:nvPr>
        </p:nvSpPr>
        <p:spPr/>
        <p:txBody>
          <a:bodyPr/>
          <a:lstStyle/>
          <a:p>
            <a:r>
              <a:rPr lang="en-US" dirty="0"/>
              <a:t>Stakeholder Meeting #1 Recap</a:t>
            </a:r>
          </a:p>
        </p:txBody>
      </p:sp>
      <p:pic>
        <p:nvPicPr>
          <p:cNvPr id="21" name="Content Placeholder 20">
            <a:extLst>
              <a:ext uri="{FF2B5EF4-FFF2-40B4-BE49-F238E27FC236}">
                <a16:creationId xmlns:a16="http://schemas.microsoft.com/office/drawing/2014/main" xmlns="" id="{063A69DC-98A6-488F-B53B-8792384665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14583" y="3369004"/>
            <a:ext cx="2817329" cy="3337560"/>
          </a:xfrm>
        </p:spPr>
      </p:pic>
      <p:pic>
        <p:nvPicPr>
          <p:cNvPr id="23" name="Picture 22">
            <a:extLst>
              <a:ext uri="{FF2B5EF4-FFF2-40B4-BE49-F238E27FC236}">
                <a16:creationId xmlns:a16="http://schemas.microsoft.com/office/drawing/2014/main" xmlns="" id="{6BE36384-0510-40CC-BD39-F3E3D336E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4182" y="3369004"/>
            <a:ext cx="3325295" cy="3337560"/>
          </a:xfrm>
          <a:prstGeom prst="rect">
            <a:avLst/>
          </a:prstGeom>
        </p:spPr>
      </p:pic>
      <p:pic>
        <p:nvPicPr>
          <p:cNvPr id="25" name="Picture 24">
            <a:extLst>
              <a:ext uri="{FF2B5EF4-FFF2-40B4-BE49-F238E27FC236}">
                <a16:creationId xmlns:a16="http://schemas.microsoft.com/office/drawing/2014/main" xmlns="" id="{F4B39641-BCC0-4831-97DF-4490C8405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4553" y="3369004"/>
            <a:ext cx="3208659" cy="3336495"/>
          </a:xfrm>
          <a:prstGeom prst="rect">
            <a:avLst/>
          </a:prstGeom>
        </p:spPr>
      </p:pic>
      <p:sp>
        <p:nvSpPr>
          <p:cNvPr id="27" name="Content Placeholder 2">
            <a:extLst>
              <a:ext uri="{FF2B5EF4-FFF2-40B4-BE49-F238E27FC236}">
                <a16:creationId xmlns:a16="http://schemas.microsoft.com/office/drawing/2014/main" xmlns="" id="{D7E8976F-9264-459C-BE85-2398771A9531}"/>
              </a:ext>
            </a:extLst>
          </p:cNvPr>
          <p:cNvSpPr txBox="1">
            <a:spLocks/>
          </p:cNvSpPr>
          <p:nvPr/>
        </p:nvSpPr>
        <p:spPr>
          <a:xfrm>
            <a:off x="652219" y="1407170"/>
            <a:ext cx="1108102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smtClean="0"/>
              <a:t>Defining </a:t>
            </a:r>
            <a:r>
              <a:rPr lang="en-US" dirty="0"/>
              <a:t>primary “Needs and Barriers” for alternatives </a:t>
            </a:r>
            <a:r>
              <a:rPr lang="en-US" dirty="0" smtClean="0"/>
              <a:t>development</a:t>
            </a:r>
          </a:p>
          <a:p>
            <a:pPr marL="457200" lvl="1" indent="0">
              <a:buNone/>
            </a:pPr>
            <a:r>
              <a:rPr lang="en-US" dirty="0" smtClean="0">
                <a:cs typeface="Calibri"/>
              </a:rPr>
              <a:t>-Connectivity -  Transportation &amp; Land Use</a:t>
            </a:r>
          </a:p>
          <a:p>
            <a:pPr marL="457200" lvl="1" indent="0">
              <a:buNone/>
            </a:pPr>
            <a:r>
              <a:rPr lang="en-US" dirty="0" smtClean="0">
                <a:cs typeface="Calibri"/>
              </a:rPr>
              <a:t>-Accessibility - Training Center Locations</a:t>
            </a:r>
          </a:p>
          <a:p>
            <a:pPr marL="457200" lvl="1" indent="0">
              <a:buNone/>
            </a:pPr>
            <a:r>
              <a:rPr lang="en-US" dirty="0" smtClean="0">
                <a:cs typeface="Calibri"/>
              </a:rPr>
              <a:t>-Mobility - Lack of Options</a:t>
            </a:r>
          </a:p>
          <a:p>
            <a:pPr marL="457200" lvl="1" indent="0">
              <a:buNone/>
            </a:pPr>
            <a:r>
              <a:rPr lang="en-US" dirty="0" smtClean="0">
                <a:cs typeface="Calibri"/>
              </a:rPr>
              <a:t>-Communications– Limited Data &amp; Cellular Access</a:t>
            </a:r>
            <a:endParaRPr lang="en-US" dirty="0">
              <a:cs typeface="Calibri"/>
            </a:endParaRPr>
          </a:p>
          <a:p>
            <a:endParaRPr lang="en-US" dirty="0"/>
          </a:p>
        </p:txBody>
      </p:sp>
    </p:spTree>
    <p:extLst>
      <p:ext uri="{BB962C8B-B14F-4D97-AF65-F5344CB8AC3E}">
        <p14:creationId xmlns:p14="http://schemas.microsoft.com/office/powerpoint/2010/main" val="2195687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3600" i="1" dirty="0" smtClean="0"/>
          </a:p>
          <a:p>
            <a:pPr marL="0" indent="0" algn="ctr">
              <a:buNone/>
            </a:pPr>
            <a:r>
              <a:rPr lang="en-US" sz="3600" i="1" dirty="0" smtClean="0"/>
              <a:t>The purpose of this study is to identify transportation solutions to reduce unemployment and improve access to job skills training and employment for the </a:t>
            </a:r>
            <a:r>
              <a:rPr lang="en-US" sz="3600" b="1" i="1" dirty="0" smtClean="0"/>
              <a:t>rural</a:t>
            </a:r>
            <a:r>
              <a:rPr lang="en-US" sz="3600" i="1" dirty="0" smtClean="0"/>
              <a:t> workforce in the BCD region.</a:t>
            </a:r>
            <a:endParaRPr lang="en-US" sz="3600" i="1" dirty="0"/>
          </a:p>
        </p:txBody>
      </p:sp>
    </p:spTree>
    <p:extLst>
      <p:ext uri="{BB962C8B-B14F-4D97-AF65-F5344CB8AC3E}">
        <p14:creationId xmlns:p14="http://schemas.microsoft.com/office/powerpoint/2010/main" val="274597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11472-D7DF-4EE8-B32D-43E8B61D197B}"/>
              </a:ext>
            </a:extLst>
          </p:cNvPr>
          <p:cNvSpPr>
            <a:spLocks noGrp="1"/>
          </p:cNvSpPr>
          <p:nvPr>
            <p:ph type="title"/>
          </p:nvPr>
        </p:nvSpPr>
        <p:spPr>
          <a:xfrm>
            <a:off x="838199" y="1849007"/>
            <a:ext cx="11449051" cy="1579993"/>
          </a:xfrm>
        </p:spPr>
        <p:txBody>
          <a:bodyPr>
            <a:normAutofit/>
          </a:bodyPr>
          <a:lstStyle/>
          <a:p>
            <a:r>
              <a:rPr lang="en-US" dirty="0"/>
              <a:t>Next Steps</a:t>
            </a:r>
          </a:p>
        </p:txBody>
      </p:sp>
    </p:spTree>
    <p:extLst>
      <p:ext uri="{BB962C8B-B14F-4D97-AF65-F5344CB8AC3E}">
        <p14:creationId xmlns:p14="http://schemas.microsoft.com/office/powerpoint/2010/main" val="2425051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0A11FF72-CA75-40F4-BA28-56F41340871E}"/>
              </a:ext>
            </a:extLst>
          </p:cNvPr>
          <p:cNvSpPr>
            <a:spLocks noGrp="1"/>
          </p:cNvSpPr>
          <p:nvPr>
            <p:ph type="title"/>
          </p:nvPr>
        </p:nvSpPr>
        <p:spPr/>
        <p:txBody>
          <a:bodyPr/>
          <a:lstStyle/>
          <a:p>
            <a:r>
              <a:rPr lang="en-US" dirty="0"/>
              <a:t>Stakeholder Meeting #2</a:t>
            </a:r>
          </a:p>
        </p:txBody>
      </p:sp>
      <p:sp>
        <p:nvSpPr>
          <p:cNvPr id="8" name="Content Placeholder 7">
            <a:extLst>
              <a:ext uri="{FF2B5EF4-FFF2-40B4-BE49-F238E27FC236}">
                <a16:creationId xmlns:a16="http://schemas.microsoft.com/office/drawing/2014/main" xmlns="" id="{78BEEB88-C326-4973-B4D5-5D355C6FA224}"/>
              </a:ext>
            </a:extLst>
          </p:cNvPr>
          <p:cNvSpPr>
            <a:spLocks noGrp="1"/>
          </p:cNvSpPr>
          <p:nvPr>
            <p:ph idx="1"/>
          </p:nvPr>
        </p:nvSpPr>
        <p:spPr/>
        <p:txBody>
          <a:bodyPr vert="horz" lIns="91440" tIns="45720" rIns="91440" bIns="45720" rtlCol="0" anchor="t">
            <a:normAutofit/>
          </a:bodyPr>
          <a:lstStyle/>
          <a:p>
            <a:r>
              <a:rPr lang="en-US" sz="3200" dirty="0"/>
              <a:t>Scheduled: July 18, 2019</a:t>
            </a:r>
            <a:r>
              <a:rPr lang="en-US" dirty="0"/>
              <a:t> </a:t>
            </a:r>
          </a:p>
          <a:p>
            <a:pPr lvl="1"/>
            <a:endParaRPr lang="en-US" sz="3200" dirty="0"/>
          </a:p>
          <a:p>
            <a:pPr lvl="1"/>
            <a:r>
              <a:rPr lang="en-US" sz="3200" dirty="0"/>
              <a:t>Analyze survey results</a:t>
            </a:r>
            <a:endParaRPr lang="en-US" sz="3200" dirty="0">
              <a:cs typeface="Calibri"/>
            </a:endParaRPr>
          </a:p>
          <a:p>
            <a:pPr marL="457200" lvl="1" indent="0">
              <a:buNone/>
            </a:pPr>
            <a:endParaRPr lang="en-US" sz="3200" dirty="0">
              <a:cs typeface="Calibri"/>
            </a:endParaRPr>
          </a:p>
          <a:p>
            <a:pPr lvl="1"/>
            <a:r>
              <a:rPr lang="en-US" sz="3200" dirty="0"/>
              <a:t>Identify alternatives, look at nodes/corridors</a:t>
            </a:r>
            <a:endParaRPr lang="en-US" sz="3200" dirty="0">
              <a:cs typeface="Calibri"/>
            </a:endParaRPr>
          </a:p>
          <a:p>
            <a:pPr lvl="1"/>
            <a:endParaRPr lang="en-US" sz="3200" dirty="0"/>
          </a:p>
          <a:p>
            <a:pPr lvl="1"/>
            <a:r>
              <a:rPr lang="en-US" sz="3200" dirty="0"/>
              <a:t>Draft evaluation of options and measures of effectiveness</a:t>
            </a:r>
            <a:endParaRPr lang="en-US" sz="3200" dirty="0">
              <a:cs typeface="Calibri"/>
            </a:endParaRPr>
          </a:p>
        </p:txBody>
      </p:sp>
    </p:spTree>
    <p:extLst>
      <p:ext uri="{BB962C8B-B14F-4D97-AF65-F5344CB8AC3E}">
        <p14:creationId xmlns:p14="http://schemas.microsoft.com/office/powerpoint/2010/main" val="3184303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C04115-C13A-402C-AA13-B4300093C365}"/>
              </a:ext>
            </a:extLst>
          </p:cNvPr>
          <p:cNvSpPr>
            <a:spLocks noGrp="1"/>
          </p:cNvSpPr>
          <p:nvPr>
            <p:ph type="title"/>
          </p:nvPr>
        </p:nvSpPr>
        <p:spPr/>
        <p:txBody>
          <a:bodyPr/>
          <a:lstStyle/>
          <a:p>
            <a:r>
              <a:rPr lang="en-US" dirty="0"/>
              <a:t>Study Team Contact Information</a:t>
            </a:r>
          </a:p>
        </p:txBody>
      </p:sp>
      <p:sp>
        <p:nvSpPr>
          <p:cNvPr id="6" name="Content Placeholder 5">
            <a:extLst>
              <a:ext uri="{FF2B5EF4-FFF2-40B4-BE49-F238E27FC236}">
                <a16:creationId xmlns:a16="http://schemas.microsoft.com/office/drawing/2014/main" xmlns="" id="{F3BF0EC8-2BD8-405C-A7B3-CCBCFF9C0B5B}"/>
              </a:ext>
            </a:extLst>
          </p:cNvPr>
          <p:cNvSpPr>
            <a:spLocks noGrp="1"/>
          </p:cNvSpPr>
          <p:nvPr>
            <p:ph sz="half" idx="1"/>
          </p:nvPr>
        </p:nvSpPr>
        <p:spPr/>
        <p:txBody>
          <a:bodyPr vert="horz" lIns="91440" tIns="45720" rIns="91440" bIns="45720" rtlCol="0" anchor="t">
            <a:normAutofit/>
          </a:bodyPr>
          <a:lstStyle/>
          <a:p>
            <a:pPr marL="0" indent="0">
              <a:buNone/>
            </a:pPr>
            <a:r>
              <a:rPr lang="en-US" dirty="0">
                <a:solidFill>
                  <a:schemeClr val="accent1"/>
                </a:solidFill>
              </a:rPr>
              <a:t>Sharon Hollis</a:t>
            </a:r>
          </a:p>
          <a:p>
            <a:pPr marL="0" indent="0">
              <a:buNone/>
            </a:pPr>
            <a:r>
              <a:rPr lang="en-US" dirty="0">
                <a:solidFill>
                  <a:schemeClr val="accent1"/>
                </a:solidFill>
              </a:rPr>
              <a:t>Berkeley-Charleston-Dorchester Council of Governments</a:t>
            </a:r>
          </a:p>
          <a:p>
            <a:pPr marL="0" indent="0">
              <a:buNone/>
            </a:pPr>
            <a:r>
              <a:rPr lang="en-US" dirty="0"/>
              <a:t>5790 Casper Padgett Way, North Charleston, SC 29406</a:t>
            </a:r>
          </a:p>
          <a:p>
            <a:pPr marL="0" indent="0">
              <a:buNone/>
            </a:pPr>
            <a:r>
              <a:rPr lang="en-US" u="sng" dirty="0">
                <a:hlinkClick r:id="rId2"/>
              </a:rPr>
              <a:t>sharonh@bcdcog.com</a:t>
            </a:r>
            <a:endParaRPr lang="en-US" u="sng" dirty="0"/>
          </a:p>
          <a:p>
            <a:pPr marL="0" indent="0">
              <a:buNone/>
            </a:pPr>
            <a:r>
              <a:rPr lang="en-US" dirty="0"/>
              <a:t>Phone: 843.529.0400</a:t>
            </a:r>
            <a:endParaRPr lang="en-US" dirty="0">
              <a:cs typeface="Calibri"/>
            </a:endParaRPr>
          </a:p>
        </p:txBody>
      </p:sp>
      <p:sp>
        <p:nvSpPr>
          <p:cNvPr id="7" name="Content Placeholder 6">
            <a:extLst>
              <a:ext uri="{FF2B5EF4-FFF2-40B4-BE49-F238E27FC236}">
                <a16:creationId xmlns:a16="http://schemas.microsoft.com/office/drawing/2014/main" xmlns="" id="{9A8063B2-E9A1-4E77-BD59-FC850F6DF465}"/>
              </a:ext>
            </a:extLst>
          </p:cNvPr>
          <p:cNvSpPr>
            <a:spLocks noGrp="1"/>
          </p:cNvSpPr>
          <p:nvPr>
            <p:ph sz="half" idx="2"/>
          </p:nvPr>
        </p:nvSpPr>
        <p:spPr/>
        <p:txBody>
          <a:bodyPr>
            <a:normAutofit/>
          </a:bodyPr>
          <a:lstStyle/>
          <a:p>
            <a:pPr marL="0" indent="0">
              <a:buNone/>
            </a:pPr>
            <a:r>
              <a:rPr lang="en-US" dirty="0">
                <a:solidFill>
                  <a:schemeClr val="accent1"/>
                </a:solidFill>
              </a:rPr>
              <a:t>Amy L. Livingston </a:t>
            </a:r>
            <a:endParaRPr lang="en-US" dirty="0"/>
          </a:p>
          <a:p>
            <a:pPr marL="0" indent="0">
              <a:buNone/>
            </a:pPr>
            <a:r>
              <a:rPr lang="en-US" dirty="0">
                <a:solidFill>
                  <a:schemeClr val="accent1"/>
                </a:solidFill>
              </a:rPr>
              <a:t>CDM Smith</a:t>
            </a:r>
          </a:p>
          <a:p>
            <a:pPr marL="0" indent="0">
              <a:buNone/>
            </a:pPr>
            <a:r>
              <a:rPr lang="en-US" dirty="0"/>
              <a:t>421 Wando Park Boulevard, Suite 210, Mount Pleasant, SC 29464</a:t>
            </a:r>
          </a:p>
          <a:p>
            <a:pPr marL="0" indent="0">
              <a:buNone/>
            </a:pPr>
            <a:r>
              <a:rPr lang="en-US" dirty="0">
                <a:hlinkClick r:id="rId3"/>
              </a:rPr>
              <a:t>LivingstonAL@cdmsmith.com</a:t>
            </a:r>
            <a:endParaRPr lang="en-US" dirty="0"/>
          </a:p>
          <a:p>
            <a:pPr marL="0" indent="0">
              <a:buNone/>
            </a:pPr>
            <a:r>
              <a:rPr lang="en-US" dirty="0"/>
              <a:t>Phone: 843.972.4553</a:t>
            </a:r>
          </a:p>
          <a:p>
            <a:pPr marL="0" indent="0">
              <a:buNone/>
            </a:pPr>
            <a:endParaRPr lang="en-US" dirty="0"/>
          </a:p>
        </p:txBody>
      </p:sp>
    </p:spTree>
    <p:extLst>
      <p:ext uri="{BB962C8B-B14F-4D97-AF65-F5344CB8AC3E}">
        <p14:creationId xmlns:p14="http://schemas.microsoft.com/office/powerpoint/2010/main" val="783902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EF58CBE-8884-4E2F-99FD-8D65A501F6A2}"/>
              </a:ext>
            </a:extLst>
          </p:cNvPr>
          <p:cNvSpPr>
            <a:spLocks noGrp="1"/>
          </p:cNvSpPr>
          <p:nvPr>
            <p:ph type="title"/>
          </p:nvPr>
        </p:nvSpPr>
        <p:spPr/>
        <p:txBody>
          <a:bodyPr/>
          <a:lstStyle/>
          <a:p>
            <a:r>
              <a:rPr lang="en-US" dirty="0"/>
              <a:t>Key Objectives</a:t>
            </a:r>
          </a:p>
        </p:txBody>
      </p:sp>
      <p:graphicFrame>
        <p:nvGraphicFramePr>
          <p:cNvPr id="3" name="Content Placeholder 2">
            <a:extLst>
              <a:ext uri="{FF2B5EF4-FFF2-40B4-BE49-F238E27FC236}">
                <a16:creationId xmlns:a16="http://schemas.microsoft.com/office/drawing/2014/main" xmlns="" id="{689E6861-D006-4828-A8A2-1D9AA82D2077}"/>
              </a:ext>
            </a:extLst>
          </p:cNvPr>
          <p:cNvGraphicFramePr>
            <a:graphicFrameLocks noGrp="1"/>
          </p:cNvGraphicFramePr>
          <p:nvPr>
            <p:ph idx="1"/>
            <p:extLst>
              <p:ext uri="{D42A27DB-BD31-4B8C-83A1-F6EECF244321}">
                <p14:modId xmlns:p14="http://schemas.microsoft.com/office/powerpoint/2010/main" val="1250904116"/>
              </p:ext>
            </p:extLst>
          </p:nvPr>
        </p:nvGraphicFramePr>
        <p:xfrm>
          <a:off x="838200" y="1825624"/>
          <a:ext cx="10515600" cy="4636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744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screenshot of a cell phone&#10;&#10;Description automatically generated">
            <a:extLst>
              <a:ext uri="{FF2B5EF4-FFF2-40B4-BE49-F238E27FC236}">
                <a16:creationId xmlns:a16="http://schemas.microsoft.com/office/drawing/2014/main" xmlns="" id="{83F69363-CD8B-4C8B-A267-5BBC9C3B45E5}"/>
              </a:ext>
            </a:extLst>
          </p:cNvPr>
          <p:cNvPicPr>
            <a:picLocks noChangeAspect="1"/>
          </p:cNvPicPr>
          <p:nvPr/>
        </p:nvPicPr>
        <p:blipFill rotWithShape="1">
          <a:blip r:embed="rId2">
            <a:extLst>
              <a:ext uri="{28A0092B-C50C-407E-A947-70E740481C1C}">
                <a14:useLocalDpi xmlns:a14="http://schemas.microsoft.com/office/drawing/2010/main" val="0"/>
              </a:ext>
            </a:extLst>
          </a:blip>
          <a:srcRect t="16006"/>
          <a:stretch/>
        </p:blipFill>
        <p:spPr>
          <a:xfrm>
            <a:off x="0" y="2447109"/>
            <a:ext cx="12192000" cy="5120286"/>
          </a:xfrm>
          <a:prstGeom prst="rect">
            <a:avLst/>
          </a:prstGeom>
        </p:spPr>
      </p:pic>
      <p:sp>
        <p:nvSpPr>
          <p:cNvPr id="36" name="Rectangle: Rounded Corners 35">
            <a:extLst>
              <a:ext uri="{FF2B5EF4-FFF2-40B4-BE49-F238E27FC236}">
                <a16:creationId xmlns:a16="http://schemas.microsoft.com/office/drawing/2014/main" xmlns="" id="{A3D44C08-6301-40AF-A71C-DB0A80ED0509}"/>
              </a:ext>
            </a:extLst>
          </p:cNvPr>
          <p:cNvSpPr/>
          <p:nvPr/>
        </p:nvSpPr>
        <p:spPr>
          <a:xfrm>
            <a:off x="6267246" y="3940939"/>
            <a:ext cx="5300358" cy="1018239"/>
          </a:xfrm>
          <a:prstGeom prst="roundRect">
            <a:avLst/>
          </a:prstGeom>
          <a:solidFill>
            <a:schemeClr val="accent1"/>
          </a:solidFill>
          <a:ln>
            <a:solidFill>
              <a:schemeClr val="accent1"/>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6" name="Rectangle: Rounded Corners 15">
            <a:extLst>
              <a:ext uri="{FF2B5EF4-FFF2-40B4-BE49-F238E27FC236}">
                <a16:creationId xmlns:a16="http://schemas.microsoft.com/office/drawing/2014/main" xmlns="" id="{9386A1DB-C30F-4877-B1A5-2EBA9E817341}"/>
              </a:ext>
            </a:extLst>
          </p:cNvPr>
          <p:cNvSpPr/>
          <p:nvPr/>
        </p:nvSpPr>
        <p:spPr>
          <a:xfrm>
            <a:off x="2672315" y="3923845"/>
            <a:ext cx="3468509" cy="1018239"/>
          </a:xfrm>
          <a:prstGeom prst="roundRect">
            <a:avLst/>
          </a:prstGeom>
          <a:solidFill>
            <a:schemeClr val="accent1"/>
          </a:solidFill>
          <a:ln>
            <a:solidFill>
              <a:schemeClr val="accent1"/>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 name="Title 1">
            <a:extLst>
              <a:ext uri="{FF2B5EF4-FFF2-40B4-BE49-F238E27FC236}">
                <a16:creationId xmlns:a16="http://schemas.microsoft.com/office/drawing/2014/main" xmlns="" id="{C20144C3-E893-4CEE-9402-5CFA9652D006}"/>
              </a:ext>
            </a:extLst>
          </p:cNvPr>
          <p:cNvSpPr>
            <a:spLocks noGrp="1"/>
          </p:cNvSpPr>
          <p:nvPr>
            <p:ph type="title"/>
          </p:nvPr>
        </p:nvSpPr>
        <p:spPr/>
        <p:txBody>
          <a:bodyPr/>
          <a:lstStyle/>
          <a:p>
            <a:r>
              <a:rPr lang="en-US" dirty="0"/>
              <a:t>Project Schedule</a:t>
            </a:r>
          </a:p>
        </p:txBody>
      </p:sp>
      <p:grpSp>
        <p:nvGrpSpPr>
          <p:cNvPr id="4" name="Group 3">
            <a:extLst>
              <a:ext uri="{FF2B5EF4-FFF2-40B4-BE49-F238E27FC236}">
                <a16:creationId xmlns:a16="http://schemas.microsoft.com/office/drawing/2014/main" xmlns="" id="{8B3010A8-82FE-4E94-8D29-6D42A469BE20}"/>
              </a:ext>
            </a:extLst>
          </p:cNvPr>
          <p:cNvGrpSpPr/>
          <p:nvPr/>
        </p:nvGrpSpPr>
        <p:grpSpPr>
          <a:xfrm>
            <a:off x="476092" y="2981612"/>
            <a:ext cx="3373095" cy="893702"/>
            <a:chOff x="-1202475" y="760207"/>
            <a:chExt cx="3785616" cy="1047465"/>
          </a:xfrm>
        </p:grpSpPr>
        <p:sp>
          <p:nvSpPr>
            <p:cNvPr id="5" name="Rectangle: Rounded Corners 4">
              <a:extLst>
                <a:ext uri="{FF2B5EF4-FFF2-40B4-BE49-F238E27FC236}">
                  <a16:creationId xmlns:a16="http://schemas.microsoft.com/office/drawing/2014/main" xmlns="" id="{D6D247EF-F2D9-4B54-91D6-3526D0BFD0BC}"/>
                </a:ext>
              </a:extLst>
            </p:cNvPr>
            <p:cNvSpPr/>
            <p:nvPr/>
          </p:nvSpPr>
          <p:spPr>
            <a:xfrm>
              <a:off x="-1202475" y="760207"/>
              <a:ext cx="3785616" cy="1047465"/>
            </a:xfrm>
            <a:prstGeom prst="roundRect">
              <a:avLst/>
            </a:prstGeom>
            <a:solidFill>
              <a:schemeClr val="accent1"/>
            </a:solidFill>
            <a:ln>
              <a:solidFill>
                <a:schemeClr val="accent1"/>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CFBFB7FC-DD7C-4ED0-882F-3ED7398D00FB}"/>
                </a:ext>
              </a:extLst>
            </p:cNvPr>
            <p:cNvSpPr txBox="1"/>
            <p:nvPr/>
          </p:nvSpPr>
          <p:spPr>
            <a:xfrm>
              <a:off x="-1151400" y="810948"/>
              <a:ext cx="3683350" cy="945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200" kern="1200" dirty="0"/>
                <a:t>Task 1: Rural Workforce Needs Assessment</a:t>
              </a:r>
            </a:p>
          </p:txBody>
        </p:sp>
      </p:grpSp>
      <p:sp>
        <p:nvSpPr>
          <p:cNvPr id="8" name="Rectangle: Rounded Corners 4">
            <a:extLst>
              <a:ext uri="{FF2B5EF4-FFF2-40B4-BE49-F238E27FC236}">
                <a16:creationId xmlns:a16="http://schemas.microsoft.com/office/drawing/2014/main" xmlns="" id="{D5C04764-BEC2-4B27-A506-C6415578A69B}"/>
              </a:ext>
            </a:extLst>
          </p:cNvPr>
          <p:cNvSpPr txBox="1"/>
          <p:nvPr/>
        </p:nvSpPr>
        <p:spPr>
          <a:xfrm>
            <a:off x="2627491" y="3967807"/>
            <a:ext cx="3558159" cy="101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200" kern="1200" dirty="0"/>
              <a:t>Task 2: Jobs Skills Training &amp; Gap Analysis</a:t>
            </a:r>
          </a:p>
        </p:txBody>
      </p:sp>
      <p:sp>
        <p:nvSpPr>
          <p:cNvPr id="20" name="Rectangle: Rounded Corners 4">
            <a:extLst>
              <a:ext uri="{FF2B5EF4-FFF2-40B4-BE49-F238E27FC236}">
                <a16:creationId xmlns:a16="http://schemas.microsoft.com/office/drawing/2014/main" xmlns="" id="{FA228AC8-7533-4320-8C58-E1405E53DB3D}"/>
              </a:ext>
            </a:extLst>
          </p:cNvPr>
          <p:cNvSpPr txBox="1"/>
          <p:nvPr/>
        </p:nvSpPr>
        <p:spPr>
          <a:xfrm>
            <a:off x="7076506" y="3989046"/>
            <a:ext cx="4207948" cy="101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200" kern="1200" dirty="0"/>
              <a:t>Task 3: Transportation Strategies</a:t>
            </a:r>
          </a:p>
        </p:txBody>
      </p:sp>
      <p:sp>
        <p:nvSpPr>
          <p:cNvPr id="32" name="Rectangle: Rounded Corners 4">
            <a:extLst>
              <a:ext uri="{FF2B5EF4-FFF2-40B4-BE49-F238E27FC236}">
                <a16:creationId xmlns:a16="http://schemas.microsoft.com/office/drawing/2014/main" xmlns="" id="{D4FB5234-C584-46DD-B332-939B532B3FC4}"/>
              </a:ext>
            </a:extLst>
          </p:cNvPr>
          <p:cNvSpPr txBox="1"/>
          <p:nvPr/>
        </p:nvSpPr>
        <p:spPr>
          <a:xfrm>
            <a:off x="3072787" y="6142949"/>
            <a:ext cx="2800717" cy="4542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000" kern="1200" dirty="0">
                <a:solidFill>
                  <a:schemeClr val="accent2"/>
                </a:solidFill>
              </a:rPr>
              <a:t>Stakeholder </a:t>
            </a:r>
            <a:br>
              <a:rPr lang="en-US" sz="2000" kern="1200" dirty="0">
                <a:solidFill>
                  <a:schemeClr val="accent2"/>
                </a:solidFill>
              </a:rPr>
            </a:br>
            <a:r>
              <a:rPr lang="en-US" sz="2000" kern="1200" dirty="0">
                <a:solidFill>
                  <a:schemeClr val="accent2"/>
                </a:solidFill>
              </a:rPr>
              <a:t>Meeting</a:t>
            </a:r>
            <a:br>
              <a:rPr lang="en-US" sz="2000" kern="1200" dirty="0">
                <a:solidFill>
                  <a:schemeClr val="accent2"/>
                </a:solidFill>
              </a:rPr>
            </a:br>
            <a:r>
              <a:rPr lang="en-US" sz="2000" kern="1200" dirty="0">
                <a:solidFill>
                  <a:schemeClr val="accent2"/>
                </a:solidFill>
              </a:rPr>
              <a:t>May 4</a:t>
            </a:r>
          </a:p>
        </p:txBody>
      </p:sp>
      <p:sp>
        <p:nvSpPr>
          <p:cNvPr id="33" name="Rectangle: Rounded Corners 4">
            <a:extLst>
              <a:ext uri="{FF2B5EF4-FFF2-40B4-BE49-F238E27FC236}">
                <a16:creationId xmlns:a16="http://schemas.microsoft.com/office/drawing/2014/main" xmlns="" id="{D3FF2F72-41AD-4AF9-9894-472BDFC1831A}"/>
              </a:ext>
            </a:extLst>
          </p:cNvPr>
          <p:cNvSpPr txBox="1"/>
          <p:nvPr/>
        </p:nvSpPr>
        <p:spPr>
          <a:xfrm>
            <a:off x="5403871" y="6142949"/>
            <a:ext cx="2800717" cy="4542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000" kern="1200" dirty="0">
                <a:solidFill>
                  <a:schemeClr val="accent2"/>
                </a:solidFill>
              </a:rPr>
              <a:t>Stakeholder </a:t>
            </a:r>
            <a:br>
              <a:rPr lang="en-US" sz="2000" kern="1200" dirty="0">
                <a:solidFill>
                  <a:schemeClr val="accent2"/>
                </a:solidFill>
              </a:rPr>
            </a:br>
            <a:r>
              <a:rPr lang="en-US" sz="2000" kern="1200" dirty="0">
                <a:solidFill>
                  <a:schemeClr val="accent2"/>
                </a:solidFill>
              </a:rPr>
              <a:t>Meeting</a:t>
            </a:r>
            <a:br>
              <a:rPr lang="en-US" sz="2000" kern="1200" dirty="0">
                <a:solidFill>
                  <a:schemeClr val="accent2"/>
                </a:solidFill>
              </a:rPr>
            </a:br>
            <a:r>
              <a:rPr lang="en-US" sz="2000" kern="1200" dirty="0">
                <a:solidFill>
                  <a:schemeClr val="accent2"/>
                </a:solidFill>
              </a:rPr>
              <a:t>July 18</a:t>
            </a:r>
          </a:p>
        </p:txBody>
      </p:sp>
      <p:sp>
        <p:nvSpPr>
          <p:cNvPr id="34" name="Rectangle: Rounded Corners 4">
            <a:extLst>
              <a:ext uri="{FF2B5EF4-FFF2-40B4-BE49-F238E27FC236}">
                <a16:creationId xmlns:a16="http://schemas.microsoft.com/office/drawing/2014/main" xmlns="" id="{7C762B5F-2081-4D93-92BB-CF0C8F537EC0}"/>
              </a:ext>
            </a:extLst>
          </p:cNvPr>
          <p:cNvSpPr txBox="1"/>
          <p:nvPr/>
        </p:nvSpPr>
        <p:spPr>
          <a:xfrm>
            <a:off x="7599105" y="6111574"/>
            <a:ext cx="2800717" cy="4542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000" kern="1200" dirty="0">
                <a:solidFill>
                  <a:schemeClr val="accent2"/>
                </a:solidFill>
              </a:rPr>
              <a:t>Stakeholder </a:t>
            </a:r>
            <a:br>
              <a:rPr lang="en-US" sz="2000" kern="1200" dirty="0">
                <a:solidFill>
                  <a:schemeClr val="accent2"/>
                </a:solidFill>
              </a:rPr>
            </a:br>
            <a:r>
              <a:rPr lang="en-US" sz="2000" kern="1200" dirty="0">
                <a:solidFill>
                  <a:schemeClr val="accent2"/>
                </a:solidFill>
              </a:rPr>
              <a:t>Meeting</a:t>
            </a:r>
            <a:br>
              <a:rPr lang="en-US" sz="2000" kern="1200" dirty="0">
                <a:solidFill>
                  <a:schemeClr val="accent2"/>
                </a:solidFill>
              </a:rPr>
            </a:br>
            <a:r>
              <a:rPr lang="en-US" sz="2000" kern="1200" dirty="0">
                <a:solidFill>
                  <a:schemeClr val="accent2"/>
                </a:solidFill>
              </a:rPr>
              <a:t>Sept</a:t>
            </a:r>
          </a:p>
        </p:txBody>
      </p:sp>
      <p:sp>
        <p:nvSpPr>
          <p:cNvPr id="35" name="Rectangle: Rounded Corners 4">
            <a:extLst>
              <a:ext uri="{FF2B5EF4-FFF2-40B4-BE49-F238E27FC236}">
                <a16:creationId xmlns:a16="http://schemas.microsoft.com/office/drawing/2014/main" xmlns="" id="{56248EA7-863E-4AE9-8013-81E01883C9F2}"/>
              </a:ext>
            </a:extLst>
          </p:cNvPr>
          <p:cNvSpPr txBox="1"/>
          <p:nvPr/>
        </p:nvSpPr>
        <p:spPr>
          <a:xfrm>
            <a:off x="9735755" y="6080199"/>
            <a:ext cx="2800717" cy="4542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000" kern="1200" dirty="0">
                <a:solidFill>
                  <a:schemeClr val="accent2"/>
                </a:solidFill>
              </a:rPr>
              <a:t>Final Report</a:t>
            </a:r>
          </a:p>
        </p:txBody>
      </p:sp>
      <p:pic>
        <p:nvPicPr>
          <p:cNvPr id="42" name="Graphic 41">
            <a:extLst>
              <a:ext uri="{FF2B5EF4-FFF2-40B4-BE49-F238E27FC236}">
                <a16:creationId xmlns:a16="http://schemas.microsoft.com/office/drawing/2014/main" xmlns="" id="{8633D3D4-F598-4443-872C-D4FA08CBAF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34694" y="5374832"/>
            <a:ext cx="543748" cy="543748"/>
          </a:xfrm>
          <a:prstGeom prst="rect">
            <a:avLst/>
          </a:prstGeom>
        </p:spPr>
      </p:pic>
      <p:pic>
        <p:nvPicPr>
          <p:cNvPr id="43" name="Graphic 42">
            <a:extLst>
              <a:ext uri="{FF2B5EF4-FFF2-40B4-BE49-F238E27FC236}">
                <a16:creationId xmlns:a16="http://schemas.microsoft.com/office/drawing/2014/main" xmlns="" id="{FF087DB5-D55F-4FC4-BDFC-A0DBBC5E8B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471392" y="5374832"/>
            <a:ext cx="543748" cy="543748"/>
          </a:xfrm>
          <a:prstGeom prst="rect">
            <a:avLst/>
          </a:prstGeom>
        </p:spPr>
      </p:pic>
      <p:pic>
        <p:nvPicPr>
          <p:cNvPr id="44" name="Graphic 43">
            <a:extLst>
              <a:ext uri="{FF2B5EF4-FFF2-40B4-BE49-F238E27FC236}">
                <a16:creationId xmlns:a16="http://schemas.microsoft.com/office/drawing/2014/main" xmlns="" id="{9715F13F-4CA0-4A9E-913C-F9A73947BC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45551" y="5386605"/>
            <a:ext cx="543748" cy="543748"/>
          </a:xfrm>
          <a:prstGeom prst="rect">
            <a:avLst/>
          </a:prstGeom>
        </p:spPr>
      </p:pic>
      <p:sp>
        <p:nvSpPr>
          <p:cNvPr id="45" name="TextBox 44">
            <a:extLst>
              <a:ext uri="{FF2B5EF4-FFF2-40B4-BE49-F238E27FC236}">
                <a16:creationId xmlns:a16="http://schemas.microsoft.com/office/drawing/2014/main" xmlns="" id="{FE8266E7-5C68-42E6-925B-C6635E903CB7}"/>
              </a:ext>
            </a:extLst>
          </p:cNvPr>
          <p:cNvSpPr txBox="1"/>
          <p:nvPr/>
        </p:nvSpPr>
        <p:spPr>
          <a:xfrm>
            <a:off x="5459592" y="1627039"/>
            <a:ext cx="1362464" cy="707886"/>
          </a:xfrm>
          <a:prstGeom prst="rect">
            <a:avLst/>
          </a:prstGeom>
          <a:noFill/>
        </p:spPr>
        <p:txBody>
          <a:bodyPr wrap="square" rtlCol="0">
            <a:spAutoFit/>
          </a:bodyPr>
          <a:lstStyle/>
          <a:p>
            <a:r>
              <a:rPr lang="en-US" sz="4000" b="1" dirty="0">
                <a:latin typeface="+mj-lt"/>
              </a:rPr>
              <a:t>2019</a:t>
            </a:r>
          </a:p>
        </p:txBody>
      </p:sp>
    </p:spTree>
    <p:extLst>
      <p:ext uri="{BB962C8B-B14F-4D97-AF65-F5344CB8AC3E}">
        <p14:creationId xmlns:p14="http://schemas.microsoft.com/office/powerpoint/2010/main" val="3758815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D4707F-DCA8-44B6-8AE0-6A3B7290E1DC}"/>
              </a:ext>
            </a:extLst>
          </p:cNvPr>
          <p:cNvSpPr>
            <a:spLocks noGrp="1"/>
          </p:cNvSpPr>
          <p:nvPr>
            <p:ph type="title"/>
          </p:nvPr>
        </p:nvSpPr>
        <p:spPr/>
        <p:txBody>
          <a:bodyPr/>
          <a:lstStyle/>
          <a:p>
            <a:r>
              <a:rPr lang="en-US"/>
              <a:t>Project Stakeholders</a:t>
            </a:r>
            <a:endParaRPr lang="en-US" dirty="0"/>
          </a:p>
        </p:txBody>
      </p:sp>
      <p:grpSp>
        <p:nvGrpSpPr>
          <p:cNvPr id="5" name="Group 4">
            <a:extLst>
              <a:ext uri="{FF2B5EF4-FFF2-40B4-BE49-F238E27FC236}">
                <a16:creationId xmlns:a16="http://schemas.microsoft.com/office/drawing/2014/main" xmlns="" id="{94DA3113-91D0-4433-9695-9D2581D07CFF}"/>
              </a:ext>
            </a:extLst>
          </p:cNvPr>
          <p:cNvGrpSpPr/>
          <p:nvPr/>
        </p:nvGrpSpPr>
        <p:grpSpPr>
          <a:xfrm>
            <a:off x="1581105" y="1575662"/>
            <a:ext cx="3374136" cy="1190819"/>
            <a:chOff x="-1202475" y="760207"/>
            <a:chExt cx="3785616" cy="1047465"/>
          </a:xfrm>
        </p:grpSpPr>
        <p:sp>
          <p:nvSpPr>
            <p:cNvPr id="6" name="Rectangle: Rounded Corners 5">
              <a:extLst>
                <a:ext uri="{FF2B5EF4-FFF2-40B4-BE49-F238E27FC236}">
                  <a16:creationId xmlns:a16="http://schemas.microsoft.com/office/drawing/2014/main" xmlns="" id="{BEB6E5B3-DFA3-43DA-82ED-902BE27B4C2B}"/>
                </a:ext>
              </a:extLst>
            </p:cNvPr>
            <p:cNvSpPr/>
            <p:nvPr/>
          </p:nvSpPr>
          <p:spPr>
            <a:xfrm>
              <a:off x="-1202475" y="760207"/>
              <a:ext cx="3785616" cy="1047465"/>
            </a:xfrm>
            <a:prstGeom prst="roundRect">
              <a:avLst/>
            </a:prstGeom>
            <a:solidFill>
              <a:schemeClr val="accent1"/>
            </a:solidFill>
            <a:ln>
              <a:solidFill>
                <a:schemeClr val="accent1"/>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xmlns="" id="{4C14F161-67E7-45BD-A709-4A0FC05E3D06}"/>
                </a:ext>
              </a:extLst>
            </p:cNvPr>
            <p:cNvSpPr txBox="1"/>
            <p:nvPr/>
          </p:nvSpPr>
          <p:spPr>
            <a:xfrm>
              <a:off x="-1151402" y="810947"/>
              <a:ext cx="3683025" cy="945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3600" kern="1200" dirty="0" smtClean="0"/>
                <a:t>Employers and Chambers</a:t>
              </a:r>
              <a:endParaRPr lang="en-US" sz="3600" kern="1200" dirty="0"/>
            </a:p>
          </p:txBody>
        </p:sp>
      </p:grpSp>
      <p:grpSp>
        <p:nvGrpSpPr>
          <p:cNvPr id="11" name="Group 10">
            <a:extLst>
              <a:ext uri="{FF2B5EF4-FFF2-40B4-BE49-F238E27FC236}">
                <a16:creationId xmlns:a16="http://schemas.microsoft.com/office/drawing/2014/main" xmlns="" id="{4E821172-8986-4559-9C25-7BACA81198CE}"/>
              </a:ext>
            </a:extLst>
          </p:cNvPr>
          <p:cNvGrpSpPr/>
          <p:nvPr/>
        </p:nvGrpSpPr>
        <p:grpSpPr>
          <a:xfrm>
            <a:off x="7063213" y="1631891"/>
            <a:ext cx="3373095" cy="977345"/>
            <a:chOff x="-1202475" y="760207"/>
            <a:chExt cx="3785616" cy="1047465"/>
          </a:xfrm>
        </p:grpSpPr>
        <p:sp>
          <p:nvSpPr>
            <p:cNvPr id="12" name="Rectangle: Rounded Corners 11">
              <a:extLst>
                <a:ext uri="{FF2B5EF4-FFF2-40B4-BE49-F238E27FC236}">
                  <a16:creationId xmlns:a16="http://schemas.microsoft.com/office/drawing/2014/main" xmlns="" id="{8CC37883-691A-4232-A330-C6E8B3A6B570}"/>
                </a:ext>
              </a:extLst>
            </p:cNvPr>
            <p:cNvSpPr/>
            <p:nvPr/>
          </p:nvSpPr>
          <p:spPr>
            <a:xfrm>
              <a:off x="-1202475" y="760207"/>
              <a:ext cx="3785616" cy="1047465"/>
            </a:xfrm>
            <a:prstGeom prst="roundRect">
              <a:avLst/>
            </a:prstGeom>
            <a:solidFill>
              <a:schemeClr val="accent1"/>
            </a:solidFill>
            <a:ln>
              <a:solidFill>
                <a:schemeClr val="accent1"/>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xmlns="" id="{536505E4-1F70-4A08-91B5-91F750069BE7}"/>
                </a:ext>
              </a:extLst>
            </p:cNvPr>
            <p:cNvSpPr txBox="1"/>
            <p:nvPr/>
          </p:nvSpPr>
          <p:spPr>
            <a:xfrm>
              <a:off x="-1151400" y="810948"/>
              <a:ext cx="3683350" cy="945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3600" kern="1200" dirty="0"/>
                <a:t>Workforce Agencies</a:t>
              </a:r>
            </a:p>
          </p:txBody>
        </p:sp>
      </p:grpSp>
      <p:grpSp>
        <p:nvGrpSpPr>
          <p:cNvPr id="14" name="Group 13">
            <a:extLst>
              <a:ext uri="{FF2B5EF4-FFF2-40B4-BE49-F238E27FC236}">
                <a16:creationId xmlns:a16="http://schemas.microsoft.com/office/drawing/2014/main" xmlns="" id="{A2577B1B-1535-4896-9C44-ECFD3B96DDC8}"/>
              </a:ext>
            </a:extLst>
          </p:cNvPr>
          <p:cNvGrpSpPr/>
          <p:nvPr/>
        </p:nvGrpSpPr>
        <p:grpSpPr>
          <a:xfrm>
            <a:off x="7468797" y="5100761"/>
            <a:ext cx="4015447" cy="977345"/>
            <a:chOff x="-1202475" y="760207"/>
            <a:chExt cx="3785616" cy="1047465"/>
          </a:xfrm>
        </p:grpSpPr>
        <p:sp>
          <p:nvSpPr>
            <p:cNvPr id="15" name="Rectangle: Rounded Corners 14">
              <a:extLst>
                <a:ext uri="{FF2B5EF4-FFF2-40B4-BE49-F238E27FC236}">
                  <a16:creationId xmlns:a16="http://schemas.microsoft.com/office/drawing/2014/main" xmlns="" id="{BF17E741-5983-4712-96D4-7BC28E79540F}"/>
                </a:ext>
              </a:extLst>
            </p:cNvPr>
            <p:cNvSpPr/>
            <p:nvPr/>
          </p:nvSpPr>
          <p:spPr>
            <a:xfrm>
              <a:off x="-1202475" y="760207"/>
              <a:ext cx="3785616" cy="1047465"/>
            </a:xfrm>
            <a:prstGeom prst="roundRect">
              <a:avLst/>
            </a:prstGeom>
            <a:solidFill>
              <a:schemeClr val="accent1"/>
            </a:solidFill>
            <a:ln>
              <a:solidFill>
                <a:schemeClr val="accent1"/>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xmlns="" id="{8990169C-45B6-417D-BE8F-0140C5190B74}"/>
                </a:ext>
              </a:extLst>
            </p:cNvPr>
            <p:cNvSpPr txBox="1"/>
            <p:nvPr/>
          </p:nvSpPr>
          <p:spPr>
            <a:xfrm>
              <a:off x="-1151400" y="810948"/>
              <a:ext cx="3683350" cy="945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3600" kern="1200" dirty="0"/>
                <a:t>Higher </a:t>
              </a:r>
              <a:r>
                <a:rPr lang="en-US" sz="3600" kern="1200" dirty="0" smtClean="0"/>
                <a:t>Education &amp; Training Providers</a:t>
              </a:r>
              <a:endParaRPr lang="en-US" sz="3600" kern="1200" dirty="0"/>
            </a:p>
          </p:txBody>
        </p:sp>
      </p:grpSp>
      <p:grpSp>
        <p:nvGrpSpPr>
          <p:cNvPr id="17" name="Group 16">
            <a:extLst>
              <a:ext uri="{FF2B5EF4-FFF2-40B4-BE49-F238E27FC236}">
                <a16:creationId xmlns:a16="http://schemas.microsoft.com/office/drawing/2014/main" xmlns="" id="{2C3B44B3-13E1-4580-8F84-3EA6958643CB}"/>
              </a:ext>
            </a:extLst>
          </p:cNvPr>
          <p:cNvGrpSpPr/>
          <p:nvPr/>
        </p:nvGrpSpPr>
        <p:grpSpPr>
          <a:xfrm>
            <a:off x="642258" y="3208595"/>
            <a:ext cx="3373095" cy="1450052"/>
            <a:chOff x="-1202475" y="760207"/>
            <a:chExt cx="3785616" cy="1047465"/>
          </a:xfrm>
        </p:grpSpPr>
        <p:sp>
          <p:nvSpPr>
            <p:cNvPr id="18" name="Rectangle: Rounded Corners 17">
              <a:extLst>
                <a:ext uri="{FF2B5EF4-FFF2-40B4-BE49-F238E27FC236}">
                  <a16:creationId xmlns:a16="http://schemas.microsoft.com/office/drawing/2014/main" xmlns="" id="{B408BA12-AFD1-4F62-A409-E90AF81E5B0B}"/>
                </a:ext>
              </a:extLst>
            </p:cNvPr>
            <p:cNvSpPr/>
            <p:nvPr/>
          </p:nvSpPr>
          <p:spPr>
            <a:xfrm>
              <a:off x="-1202475" y="760207"/>
              <a:ext cx="3785616" cy="1047465"/>
            </a:xfrm>
            <a:prstGeom prst="roundRect">
              <a:avLst/>
            </a:prstGeom>
            <a:solidFill>
              <a:schemeClr val="accent1"/>
            </a:solidFill>
            <a:ln>
              <a:solidFill>
                <a:schemeClr val="accent1"/>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xmlns="" id="{7991C780-1B81-4C49-823A-2419D5C516F6}"/>
                </a:ext>
              </a:extLst>
            </p:cNvPr>
            <p:cNvSpPr txBox="1"/>
            <p:nvPr/>
          </p:nvSpPr>
          <p:spPr>
            <a:xfrm>
              <a:off x="-1151400" y="810948"/>
              <a:ext cx="3683350" cy="945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3600" kern="1200" dirty="0"/>
                <a:t>Community </a:t>
              </a:r>
              <a:r>
                <a:rPr lang="en-US" sz="3600" kern="1200" dirty="0" smtClean="0"/>
                <a:t>Organizations &amp; </a:t>
              </a:r>
              <a:r>
                <a:rPr lang="en-US" sz="3600" kern="1200" dirty="0"/>
                <a:t>Churches</a:t>
              </a:r>
            </a:p>
          </p:txBody>
        </p:sp>
      </p:grpSp>
      <p:grpSp>
        <p:nvGrpSpPr>
          <p:cNvPr id="20" name="Group 19">
            <a:extLst>
              <a:ext uri="{FF2B5EF4-FFF2-40B4-BE49-F238E27FC236}">
                <a16:creationId xmlns:a16="http://schemas.microsoft.com/office/drawing/2014/main" xmlns="" id="{4201AFE1-3B7B-4DC3-AF03-A3E958724137}"/>
              </a:ext>
            </a:extLst>
          </p:cNvPr>
          <p:cNvGrpSpPr/>
          <p:nvPr/>
        </p:nvGrpSpPr>
        <p:grpSpPr>
          <a:xfrm>
            <a:off x="8204892" y="3129973"/>
            <a:ext cx="3373095" cy="1450052"/>
            <a:chOff x="-1202475" y="760207"/>
            <a:chExt cx="3785616" cy="1047465"/>
          </a:xfrm>
        </p:grpSpPr>
        <p:sp>
          <p:nvSpPr>
            <p:cNvPr id="21" name="Rectangle: Rounded Corners 20">
              <a:extLst>
                <a:ext uri="{FF2B5EF4-FFF2-40B4-BE49-F238E27FC236}">
                  <a16:creationId xmlns:a16="http://schemas.microsoft.com/office/drawing/2014/main" xmlns="" id="{41085D87-869C-4FFA-9C90-A9F6D6AD54D9}"/>
                </a:ext>
              </a:extLst>
            </p:cNvPr>
            <p:cNvSpPr/>
            <p:nvPr/>
          </p:nvSpPr>
          <p:spPr>
            <a:xfrm>
              <a:off x="-1202475" y="760207"/>
              <a:ext cx="3785616" cy="1047465"/>
            </a:xfrm>
            <a:prstGeom prst="roundRect">
              <a:avLst/>
            </a:prstGeom>
            <a:solidFill>
              <a:schemeClr val="accent1"/>
            </a:solidFill>
            <a:ln>
              <a:solidFill>
                <a:schemeClr val="accent1"/>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xmlns="" id="{29056340-5445-43EA-84F2-C67968476BE4}"/>
                </a:ext>
              </a:extLst>
            </p:cNvPr>
            <p:cNvSpPr txBox="1"/>
            <p:nvPr/>
          </p:nvSpPr>
          <p:spPr>
            <a:xfrm>
              <a:off x="-1151400" y="810947"/>
              <a:ext cx="3683350" cy="945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3600" kern="1200" dirty="0"/>
                <a:t>Economic Development Organizations</a:t>
              </a:r>
            </a:p>
          </p:txBody>
        </p:sp>
      </p:grpSp>
      <p:pic>
        <p:nvPicPr>
          <p:cNvPr id="27" name="Graphic 26">
            <a:extLst>
              <a:ext uri="{FF2B5EF4-FFF2-40B4-BE49-F238E27FC236}">
                <a16:creationId xmlns:a16="http://schemas.microsoft.com/office/drawing/2014/main" xmlns="" id="{E31B3141-9C85-4B8E-9681-4AD3D87CC7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723204" y="2766482"/>
            <a:ext cx="2459627" cy="2459627"/>
          </a:xfrm>
          <a:prstGeom prst="rect">
            <a:avLst/>
          </a:prstGeom>
        </p:spPr>
      </p:pic>
      <p:grpSp>
        <p:nvGrpSpPr>
          <p:cNvPr id="23" name="Group 22">
            <a:extLst>
              <a:ext uri="{FF2B5EF4-FFF2-40B4-BE49-F238E27FC236}">
                <a16:creationId xmlns:a16="http://schemas.microsoft.com/office/drawing/2014/main" xmlns="" id="{1C76709E-913D-4B89-9703-B057DEB8D27E}"/>
              </a:ext>
            </a:extLst>
          </p:cNvPr>
          <p:cNvGrpSpPr/>
          <p:nvPr/>
        </p:nvGrpSpPr>
        <p:grpSpPr>
          <a:xfrm>
            <a:off x="1562261" y="5100761"/>
            <a:ext cx="3774532" cy="980742"/>
            <a:chOff x="-1202475" y="760207"/>
            <a:chExt cx="3785616" cy="1047465"/>
          </a:xfrm>
        </p:grpSpPr>
        <p:sp>
          <p:nvSpPr>
            <p:cNvPr id="24" name="Rectangle: Rounded Corners 8">
              <a:extLst>
                <a:ext uri="{FF2B5EF4-FFF2-40B4-BE49-F238E27FC236}">
                  <a16:creationId xmlns:a16="http://schemas.microsoft.com/office/drawing/2014/main" xmlns="" id="{F05439A1-1033-4387-A6C4-B7BF4350D609}"/>
                </a:ext>
              </a:extLst>
            </p:cNvPr>
            <p:cNvSpPr/>
            <p:nvPr/>
          </p:nvSpPr>
          <p:spPr>
            <a:xfrm>
              <a:off x="-1202475" y="760207"/>
              <a:ext cx="3785616" cy="1047465"/>
            </a:xfrm>
            <a:prstGeom prst="roundRect">
              <a:avLst/>
            </a:prstGeom>
            <a:solidFill>
              <a:schemeClr val="accent1"/>
            </a:solidFill>
            <a:ln>
              <a:solidFill>
                <a:schemeClr val="accent1"/>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xmlns="" id="{3A6951C5-6A19-4AC7-96EC-989449150F59}"/>
                </a:ext>
              </a:extLst>
            </p:cNvPr>
            <p:cNvSpPr txBox="1"/>
            <p:nvPr/>
          </p:nvSpPr>
          <p:spPr>
            <a:xfrm>
              <a:off x="-1151400" y="810947"/>
              <a:ext cx="3683350" cy="945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3600" kern="1200" dirty="0" smtClean="0"/>
                <a:t>Rural Communities</a:t>
              </a:r>
              <a:endParaRPr lang="en-US" sz="3600" kern="1200" dirty="0"/>
            </a:p>
          </p:txBody>
        </p:sp>
      </p:grpSp>
    </p:spTree>
    <p:extLst>
      <p:ext uri="{BB962C8B-B14F-4D97-AF65-F5344CB8AC3E}">
        <p14:creationId xmlns:p14="http://schemas.microsoft.com/office/powerpoint/2010/main" val="1427701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11472-D7DF-4EE8-B32D-43E8B61D197B}"/>
              </a:ext>
            </a:extLst>
          </p:cNvPr>
          <p:cNvSpPr>
            <a:spLocks noGrp="1"/>
          </p:cNvSpPr>
          <p:nvPr>
            <p:ph type="title"/>
          </p:nvPr>
        </p:nvSpPr>
        <p:spPr/>
        <p:txBody>
          <a:bodyPr>
            <a:normAutofit fontScale="90000"/>
          </a:bodyPr>
          <a:lstStyle/>
          <a:p>
            <a:r>
              <a:rPr lang="en-US" dirty="0"/>
              <a:t>Transportation Needs Assessment</a:t>
            </a:r>
          </a:p>
        </p:txBody>
      </p:sp>
      <p:sp>
        <p:nvSpPr>
          <p:cNvPr id="3" name="TextBox 2">
            <a:extLst>
              <a:ext uri="{FF2B5EF4-FFF2-40B4-BE49-F238E27FC236}">
                <a16:creationId xmlns:a16="http://schemas.microsoft.com/office/drawing/2014/main" xmlns="" id="{7082E583-4257-47A0-B963-73303AA148DA}"/>
              </a:ext>
            </a:extLst>
          </p:cNvPr>
          <p:cNvSpPr txBox="1"/>
          <p:nvPr/>
        </p:nvSpPr>
        <p:spPr>
          <a:xfrm>
            <a:off x="3653204" y="3843515"/>
            <a:ext cx="4381500" cy="707886"/>
          </a:xfrm>
          <a:prstGeom prst="rect">
            <a:avLst/>
          </a:prstGeom>
          <a:noFill/>
        </p:spPr>
        <p:txBody>
          <a:bodyPr wrap="square" rtlCol="0">
            <a:spAutoFit/>
          </a:bodyPr>
          <a:lstStyle/>
          <a:p>
            <a:r>
              <a:rPr lang="en-US" sz="4000" dirty="0"/>
              <a:t>Key Take-Aways</a:t>
            </a:r>
          </a:p>
        </p:txBody>
      </p:sp>
    </p:spTree>
    <p:extLst>
      <p:ext uri="{BB962C8B-B14F-4D97-AF65-F5344CB8AC3E}">
        <p14:creationId xmlns:p14="http://schemas.microsoft.com/office/powerpoint/2010/main" val="1823435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327B7-BBBA-4E02-8488-8BD3BA8E0A38}"/>
              </a:ext>
            </a:extLst>
          </p:cNvPr>
          <p:cNvSpPr>
            <a:spLocks noGrp="1"/>
          </p:cNvSpPr>
          <p:nvPr>
            <p:ph type="title"/>
          </p:nvPr>
        </p:nvSpPr>
        <p:spPr/>
        <p:txBody>
          <a:bodyPr/>
          <a:lstStyle/>
          <a:p>
            <a:r>
              <a:rPr lang="en-US" dirty="0"/>
              <a:t>Findings and Analysis</a:t>
            </a:r>
          </a:p>
        </p:txBody>
      </p:sp>
      <p:pic>
        <p:nvPicPr>
          <p:cNvPr id="16" name="Content Placeholder 9">
            <a:extLst>
              <a:ext uri="{FF2B5EF4-FFF2-40B4-BE49-F238E27FC236}">
                <a16:creationId xmlns:a16="http://schemas.microsoft.com/office/drawing/2014/main" xmlns="" id="{91DB1953-7DA0-49FA-BB4D-A57DB70E776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83623" y="1828800"/>
            <a:ext cx="6508377" cy="5029200"/>
          </a:xfrm>
        </p:spPr>
      </p:pic>
      <p:sp>
        <p:nvSpPr>
          <p:cNvPr id="17" name="Rectangle 16">
            <a:extLst>
              <a:ext uri="{FF2B5EF4-FFF2-40B4-BE49-F238E27FC236}">
                <a16:creationId xmlns:a16="http://schemas.microsoft.com/office/drawing/2014/main" xmlns="" id="{6EB62A7B-FF15-4A33-B906-5F51261A8591}"/>
              </a:ext>
            </a:extLst>
          </p:cNvPr>
          <p:cNvSpPr/>
          <p:nvPr/>
        </p:nvSpPr>
        <p:spPr>
          <a:xfrm>
            <a:off x="7964944" y="2156288"/>
            <a:ext cx="1076598" cy="1037577"/>
          </a:xfrm>
          <a:prstGeom prst="rect">
            <a:avLst/>
          </a:prstGeom>
          <a:solidFill>
            <a:schemeClr val="bg1">
              <a:alpha val="48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18" name="Rectangle 17">
            <a:extLst>
              <a:ext uri="{FF2B5EF4-FFF2-40B4-BE49-F238E27FC236}">
                <a16:creationId xmlns:a16="http://schemas.microsoft.com/office/drawing/2014/main" xmlns="" id="{A4F61745-3D4A-48CE-9101-9EAB6E8161ED}"/>
              </a:ext>
            </a:extLst>
          </p:cNvPr>
          <p:cNvSpPr/>
          <p:nvPr/>
        </p:nvSpPr>
        <p:spPr>
          <a:xfrm>
            <a:off x="6460598" y="2847608"/>
            <a:ext cx="1063548" cy="935257"/>
          </a:xfrm>
          <a:prstGeom prst="rect">
            <a:avLst/>
          </a:prstGeom>
          <a:solidFill>
            <a:schemeClr val="bg1">
              <a:alpha val="48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p>
        </p:txBody>
      </p:sp>
      <p:sp>
        <p:nvSpPr>
          <p:cNvPr id="19" name="Rectangle 18">
            <a:extLst>
              <a:ext uri="{FF2B5EF4-FFF2-40B4-BE49-F238E27FC236}">
                <a16:creationId xmlns:a16="http://schemas.microsoft.com/office/drawing/2014/main" xmlns="" id="{3377F0F0-3B7D-48CC-A7AB-AA79015EBF92}"/>
              </a:ext>
            </a:extLst>
          </p:cNvPr>
          <p:cNvSpPr/>
          <p:nvPr/>
        </p:nvSpPr>
        <p:spPr>
          <a:xfrm>
            <a:off x="7324826" y="4371866"/>
            <a:ext cx="779646" cy="664143"/>
          </a:xfrm>
          <a:prstGeom prst="rect">
            <a:avLst/>
          </a:prstGeom>
          <a:solidFill>
            <a:schemeClr val="bg1">
              <a:alpha val="48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 name="Content Placeholder 3">
            <a:extLst>
              <a:ext uri="{FF2B5EF4-FFF2-40B4-BE49-F238E27FC236}">
                <a16:creationId xmlns:a16="http://schemas.microsoft.com/office/drawing/2014/main" xmlns="" id="{0ADFD4BA-146B-4044-97C7-F375DBCC8F82}"/>
              </a:ext>
            </a:extLst>
          </p:cNvPr>
          <p:cNvSpPr>
            <a:spLocks noGrp="1"/>
          </p:cNvSpPr>
          <p:nvPr>
            <p:ph sz="half" idx="1"/>
          </p:nvPr>
        </p:nvSpPr>
        <p:spPr>
          <a:xfrm>
            <a:off x="458397" y="1828800"/>
            <a:ext cx="5181600" cy="4351338"/>
          </a:xfrm>
        </p:spPr>
        <p:txBody>
          <a:bodyPr>
            <a:normAutofit fontScale="85000" lnSpcReduction="20000"/>
          </a:bodyPr>
          <a:lstStyle/>
          <a:p>
            <a:pPr marL="0" indent="0">
              <a:buNone/>
            </a:pPr>
            <a:r>
              <a:rPr lang="en-US" dirty="0"/>
              <a:t>3 major areas in the rural area with </a:t>
            </a:r>
            <a:r>
              <a:rPr lang="en-US" b="1" dirty="0" smtClean="0"/>
              <a:t>both </a:t>
            </a:r>
            <a:r>
              <a:rPr lang="en-US" dirty="0" smtClean="0"/>
              <a:t>concentrated </a:t>
            </a:r>
            <a:r>
              <a:rPr lang="en-US" dirty="0"/>
              <a:t>populations </a:t>
            </a:r>
            <a:r>
              <a:rPr lang="en-US" dirty="0" smtClean="0"/>
              <a:t>and limited </a:t>
            </a:r>
            <a:r>
              <a:rPr lang="en-US" dirty="0"/>
              <a:t>transportation </a:t>
            </a:r>
            <a:r>
              <a:rPr lang="en-US" dirty="0" smtClean="0"/>
              <a:t>options</a:t>
            </a:r>
            <a:endParaRPr lang="en-US" b="1" dirty="0" smtClean="0"/>
          </a:p>
          <a:p>
            <a:pPr marL="0" indent="0">
              <a:buNone/>
            </a:pPr>
            <a:r>
              <a:rPr lang="en-US" b="1" dirty="0" smtClean="0"/>
              <a:t>Area </a:t>
            </a:r>
            <a:r>
              <a:rPr lang="en-US" b="1" dirty="0"/>
              <a:t>1</a:t>
            </a:r>
            <a:r>
              <a:rPr lang="en-US" dirty="0"/>
              <a:t> </a:t>
            </a:r>
            <a:endParaRPr lang="en-US" dirty="0">
              <a:cs typeface="Calibri" panose="020F0502020204030204"/>
            </a:endParaRPr>
          </a:p>
          <a:p>
            <a:pPr lvl="1"/>
            <a:r>
              <a:rPr lang="en-US" dirty="0" err="1"/>
              <a:t>Pinopolis</a:t>
            </a:r>
            <a:r>
              <a:rPr lang="en-US" dirty="0"/>
              <a:t>, </a:t>
            </a:r>
            <a:r>
              <a:rPr lang="en-US" dirty="0" err="1"/>
              <a:t>Bonneau</a:t>
            </a:r>
            <a:r>
              <a:rPr lang="en-US" dirty="0"/>
              <a:t>, </a:t>
            </a:r>
            <a:r>
              <a:rPr lang="en-US" dirty="0" err="1"/>
              <a:t>Bonneau</a:t>
            </a:r>
            <a:r>
              <a:rPr lang="en-US" dirty="0"/>
              <a:t> Beach, Russellville, St. Stephen</a:t>
            </a:r>
            <a:endParaRPr lang="en-US" dirty="0">
              <a:cs typeface="Calibri" panose="020F0502020204030204"/>
            </a:endParaRPr>
          </a:p>
          <a:p>
            <a:pPr marL="0" indent="0">
              <a:buNone/>
            </a:pPr>
            <a:r>
              <a:rPr lang="en-US" b="1" dirty="0"/>
              <a:t>Area 2</a:t>
            </a:r>
            <a:endParaRPr lang="en-US" dirty="0">
              <a:cs typeface="Calibri" panose="020F0502020204030204"/>
            </a:endParaRPr>
          </a:p>
          <a:p>
            <a:pPr lvl="1"/>
            <a:r>
              <a:rPr lang="en-US" dirty="0" err="1"/>
              <a:t>Harleyville</a:t>
            </a:r>
            <a:r>
              <a:rPr lang="en-US" dirty="0"/>
              <a:t>, Ridgeville, </a:t>
            </a:r>
            <a:r>
              <a:rPr lang="en-US" dirty="0" err="1"/>
              <a:t>Reevesville</a:t>
            </a:r>
            <a:r>
              <a:rPr lang="en-US" dirty="0"/>
              <a:t>, St. George</a:t>
            </a:r>
            <a:endParaRPr lang="en-US" dirty="0">
              <a:cs typeface="Calibri" panose="020F0502020204030204"/>
            </a:endParaRPr>
          </a:p>
          <a:p>
            <a:pPr marL="0" indent="0">
              <a:buNone/>
            </a:pPr>
            <a:r>
              <a:rPr lang="en-US" b="1" dirty="0"/>
              <a:t>Area 3</a:t>
            </a:r>
            <a:r>
              <a:rPr lang="en-US" dirty="0"/>
              <a:t> </a:t>
            </a:r>
            <a:endParaRPr lang="en-US" dirty="0">
              <a:cs typeface="Calibri" panose="020F0502020204030204"/>
            </a:endParaRPr>
          </a:p>
          <a:p>
            <a:pPr lvl="1"/>
            <a:r>
              <a:rPr lang="en-US" dirty="0"/>
              <a:t>Hollywood, </a:t>
            </a:r>
            <a:r>
              <a:rPr lang="en-US" dirty="0" err="1"/>
              <a:t>Meggett</a:t>
            </a:r>
            <a:r>
              <a:rPr lang="en-US" dirty="0"/>
              <a:t>, Ravenel</a:t>
            </a:r>
            <a:endParaRPr lang="en-US" dirty="0">
              <a:cs typeface="Calibri"/>
            </a:endParaRPr>
          </a:p>
          <a:p>
            <a:pPr marL="0" indent="0">
              <a:buNone/>
            </a:pPr>
            <a:r>
              <a:rPr lang="en-US" b="1" dirty="0"/>
              <a:t>Additional Municipalities: </a:t>
            </a:r>
          </a:p>
          <a:p>
            <a:pPr lvl="1"/>
            <a:r>
              <a:rPr lang="en-US" dirty="0" err="1"/>
              <a:t>Awendaw</a:t>
            </a:r>
            <a:r>
              <a:rPr lang="en-US" dirty="0"/>
              <a:t>, Jamestown, </a:t>
            </a:r>
            <a:r>
              <a:rPr lang="en-US" dirty="0" err="1"/>
              <a:t>McClellanville</a:t>
            </a:r>
            <a:endParaRPr lang="en-US" dirty="0"/>
          </a:p>
          <a:p>
            <a:endParaRPr lang="en-US" dirty="0"/>
          </a:p>
        </p:txBody>
      </p:sp>
    </p:spTree>
    <p:extLst>
      <p:ext uri="{BB962C8B-B14F-4D97-AF65-F5344CB8AC3E}">
        <p14:creationId xmlns:p14="http://schemas.microsoft.com/office/powerpoint/2010/main" val="329419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11472-D7DF-4EE8-B32D-43E8B61D197B}"/>
              </a:ext>
            </a:extLst>
          </p:cNvPr>
          <p:cNvSpPr>
            <a:spLocks noGrp="1"/>
          </p:cNvSpPr>
          <p:nvPr>
            <p:ph type="title"/>
          </p:nvPr>
        </p:nvSpPr>
        <p:spPr/>
        <p:txBody>
          <a:bodyPr>
            <a:normAutofit fontScale="90000"/>
          </a:bodyPr>
          <a:lstStyle/>
          <a:p>
            <a:r>
              <a:rPr lang="en-US" dirty="0"/>
              <a:t>Regional Employment and the Future</a:t>
            </a:r>
          </a:p>
        </p:txBody>
      </p:sp>
    </p:spTree>
    <p:extLst>
      <p:ext uri="{BB962C8B-B14F-4D97-AF65-F5344CB8AC3E}">
        <p14:creationId xmlns:p14="http://schemas.microsoft.com/office/powerpoint/2010/main" val="97115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742060-5A55-40FF-BE77-3395769B1235}"/>
              </a:ext>
            </a:extLst>
          </p:cNvPr>
          <p:cNvSpPr>
            <a:spLocks noGrp="1"/>
          </p:cNvSpPr>
          <p:nvPr>
            <p:ph type="title"/>
          </p:nvPr>
        </p:nvSpPr>
        <p:spPr/>
        <p:txBody>
          <a:bodyPr/>
          <a:lstStyle/>
          <a:p>
            <a:r>
              <a:rPr lang="en-US" dirty="0"/>
              <a:t>Key Regional Employers – BCD Region</a:t>
            </a:r>
          </a:p>
        </p:txBody>
      </p:sp>
      <p:graphicFrame>
        <p:nvGraphicFramePr>
          <p:cNvPr id="5" name="Content Placeholder 4">
            <a:extLst>
              <a:ext uri="{FF2B5EF4-FFF2-40B4-BE49-F238E27FC236}">
                <a16:creationId xmlns:a16="http://schemas.microsoft.com/office/drawing/2014/main" xmlns="" id="{6E4CC040-F350-41B3-9ADD-147FE41BA705}"/>
              </a:ext>
            </a:extLst>
          </p:cNvPr>
          <p:cNvGraphicFramePr>
            <a:graphicFrameLocks noGrp="1"/>
          </p:cNvGraphicFramePr>
          <p:nvPr>
            <p:ph idx="1"/>
            <p:extLst>
              <p:ext uri="{D42A27DB-BD31-4B8C-83A1-F6EECF244321}">
                <p14:modId xmlns:p14="http://schemas.microsoft.com/office/powerpoint/2010/main" val="4123692112"/>
              </p:ext>
            </p:extLst>
          </p:nvPr>
        </p:nvGraphicFramePr>
        <p:xfrm>
          <a:off x="838200" y="1825625"/>
          <a:ext cx="10515600" cy="3930921"/>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xmlns="" val="3757037974"/>
                    </a:ext>
                  </a:extLst>
                </a:gridCol>
                <a:gridCol w="2628900">
                  <a:extLst>
                    <a:ext uri="{9D8B030D-6E8A-4147-A177-3AD203B41FA5}">
                      <a16:colId xmlns:a16="http://schemas.microsoft.com/office/drawing/2014/main" xmlns="" val="4293064253"/>
                    </a:ext>
                  </a:extLst>
                </a:gridCol>
                <a:gridCol w="2628900">
                  <a:extLst>
                    <a:ext uri="{9D8B030D-6E8A-4147-A177-3AD203B41FA5}">
                      <a16:colId xmlns:a16="http://schemas.microsoft.com/office/drawing/2014/main" xmlns="" val="4288864781"/>
                    </a:ext>
                  </a:extLst>
                </a:gridCol>
                <a:gridCol w="2628900">
                  <a:extLst>
                    <a:ext uri="{9D8B030D-6E8A-4147-A177-3AD203B41FA5}">
                      <a16:colId xmlns:a16="http://schemas.microsoft.com/office/drawing/2014/main" xmlns="" val="2605726629"/>
                    </a:ext>
                  </a:extLst>
                </a:gridCol>
              </a:tblGrid>
              <a:tr h="456867">
                <a:tc gridSpan="2">
                  <a:txBody>
                    <a:bodyPr/>
                    <a:lstStyle/>
                    <a:p>
                      <a:pPr algn="ctr"/>
                      <a:r>
                        <a:rPr lang="en-US" dirty="0"/>
                        <a:t>Public Sector</a:t>
                      </a:r>
                    </a:p>
                  </a:txBody>
                  <a:tcPr marL="159731" marR="159731" anchor="ctr"/>
                </a:tc>
                <a:tc hMerge="1">
                  <a:txBody>
                    <a:bodyPr/>
                    <a:lstStyle/>
                    <a:p>
                      <a:endParaRPr lang="en-US" dirty="0"/>
                    </a:p>
                  </a:txBody>
                  <a:tcPr/>
                </a:tc>
                <a:tc gridSpan="2">
                  <a:txBody>
                    <a:bodyPr/>
                    <a:lstStyle/>
                    <a:p>
                      <a:pPr algn="ctr"/>
                      <a:r>
                        <a:rPr lang="en-US" dirty="0"/>
                        <a:t>Private Sector</a:t>
                      </a:r>
                    </a:p>
                  </a:txBody>
                  <a:tcPr marL="159731" marR="159731" anchor="ctr"/>
                </a:tc>
                <a:tc hMerge="1">
                  <a:txBody>
                    <a:bodyPr/>
                    <a:lstStyle/>
                    <a:p>
                      <a:endParaRPr lang="en-US" dirty="0"/>
                    </a:p>
                  </a:txBody>
                  <a:tcPr/>
                </a:tc>
                <a:extLst>
                  <a:ext uri="{0D108BD9-81ED-4DB2-BD59-A6C34878D82A}">
                    <a16:rowId xmlns:a16="http://schemas.microsoft.com/office/drawing/2014/main" xmlns="" val="720880722"/>
                  </a:ext>
                </a:extLst>
              </a:tr>
              <a:tr h="456867">
                <a:tc>
                  <a:txBody>
                    <a:bodyPr/>
                    <a:lstStyle/>
                    <a:p>
                      <a:pPr algn="ctr"/>
                      <a:r>
                        <a:rPr lang="en-US" i="1" dirty="0"/>
                        <a:t>Company</a:t>
                      </a:r>
                    </a:p>
                  </a:txBody>
                  <a:tcPr marL="159731" marR="159731" anchor="ctr"/>
                </a:tc>
                <a:tc>
                  <a:txBody>
                    <a:bodyPr/>
                    <a:lstStyle/>
                    <a:p>
                      <a:pPr algn="ctr"/>
                      <a:r>
                        <a:rPr lang="en-US" i="1" dirty="0"/>
                        <a:t>Employees</a:t>
                      </a:r>
                    </a:p>
                  </a:txBody>
                  <a:tcPr marL="159731" marR="159731" anchor="ctr"/>
                </a:tc>
                <a:tc>
                  <a:txBody>
                    <a:bodyPr/>
                    <a:lstStyle/>
                    <a:p>
                      <a:pPr algn="ctr"/>
                      <a:r>
                        <a:rPr lang="en-US" i="1" dirty="0"/>
                        <a:t>Company</a:t>
                      </a:r>
                    </a:p>
                  </a:txBody>
                  <a:tcPr marL="159731" marR="159731" anchor="ctr"/>
                </a:tc>
                <a:tc>
                  <a:txBody>
                    <a:bodyPr/>
                    <a:lstStyle/>
                    <a:p>
                      <a:pPr algn="ctr"/>
                      <a:r>
                        <a:rPr lang="en-US" i="1" dirty="0"/>
                        <a:t>Employees</a:t>
                      </a:r>
                    </a:p>
                  </a:txBody>
                  <a:tcPr marL="159731" marR="159731" anchor="ctr"/>
                </a:tc>
                <a:extLst>
                  <a:ext uri="{0D108BD9-81ED-4DB2-BD59-A6C34878D82A}">
                    <a16:rowId xmlns:a16="http://schemas.microsoft.com/office/drawing/2014/main" xmlns="" val="4221058250"/>
                  </a:ext>
                </a:extLst>
              </a:tr>
              <a:tr h="456867">
                <a:tc>
                  <a:txBody>
                    <a:bodyPr/>
                    <a:lstStyle/>
                    <a:p>
                      <a:pPr algn="ctr"/>
                      <a:r>
                        <a:rPr lang="en-US" dirty="0"/>
                        <a:t>Joint Base Charleston</a:t>
                      </a:r>
                    </a:p>
                  </a:txBody>
                  <a:tcPr marL="159731" marR="159731" anchor="ctr"/>
                </a:tc>
                <a:tc>
                  <a:txBody>
                    <a:bodyPr/>
                    <a:lstStyle/>
                    <a:p>
                      <a:pPr algn="ctr"/>
                      <a:r>
                        <a:rPr lang="en-US" dirty="0"/>
                        <a:t>20,000</a:t>
                      </a:r>
                    </a:p>
                  </a:txBody>
                  <a:tcPr marL="159731" marR="159731" anchor="ctr"/>
                </a:tc>
                <a:tc>
                  <a:txBody>
                    <a:bodyPr/>
                    <a:lstStyle/>
                    <a:p>
                      <a:pPr algn="ctr"/>
                      <a:r>
                        <a:rPr lang="en-US" dirty="0"/>
                        <a:t> The Boeing Company </a:t>
                      </a:r>
                    </a:p>
                  </a:txBody>
                  <a:tcPr marL="159731" marR="159731" anchor="ctr"/>
                </a:tc>
                <a:tc>
                  <a:txBody>
                    <a:bodyPr/>
                    <a:lstStyle/>
                    <a:p>
                      <a:pPr algn="ctr"/>
                      <a:r>
                        <a:rPr lang="en-US" dirty="0"/>
                        <a:t>7,400</a:t>
                      </a:r>
                    </a:p>
                  </a:txBody>
                  <a:tcPr marL="159731" marR="159731" anchor="ctr"/>
                </a:tc>
                <a:extLst>
                  <a:ext uri="{0D108BD9-81ED-4DB2-BD59-A6C34878D82A}">
                    <a16:rowId xmlns:a16="http://schemas.microsoft.com/office/drawing/2014/main" xmlns="" val="1828871427"/>
                  </a:ext>
                </a:extLst>
              </a:tr>
              <a:tr h="456867">
                <a:tc>
                  <a:txBody>
                    <a:bodyPr/>
                    <a:lstStyle/>
                    <a:p>
                      <a:pPr algn="ctr"/>
                      <a:r>
                        <a:rPr lang="en-US" dirty="0"/>
                        <a:t>Medical University of South Carolina (MUSC)</a:t>
                      </a:r>
                    </a:p>
                  </a:txBody>
                  <a:tcPr marL="159731" marR="159731" anchor="ctr"/>
                </a:tc>
                <a:tc>
                  <a:txBody>
                    <a:bodyPr/>
                    <a:lstStyle/>
                    <a:p>
                      <a:pPr algn="ctr"/>
                      <a:r>
                        <a:rPr lang="en-US" dirty="0"/>
                        <a:t>13,000</a:t>
                      </a:r>
                    </a:p>
                  </a:txBody>
                  <a:tcPr marL="159731" marR="159731" anchor="ctr"/>
                </a:tc>
                <a:tc>
                  <a:txBody>
                    <a:bodyPr/>
                    <a:lstStyle/>
                    <a:p>
                      <a:pPr algn="ctr"/>
                      <a:r>
                        <a:rPr lang="en-US" dirty="0"/>
                        <a:t>Roper St. Francis Healthcare </a:t>
                      </a:r>
                    </a:p>
                  </a:txBody>
                  <a:tcPr marL="159731" marR="159731" anchor="ctr"/>
                </a:tc>
                <a:tc>
                  <a:txBody>
                    <a:bodyPr/>
                    <a:lstStyle/>
                    <a:p>
                      <a:pPr algn="ctr"/>
                      <a:r>
                        <a:rPr lang="en-US" dirty="0"/>
                        <a:t>5,500</a:t>
                      </a:r>
                    </a:p>
                  </a:txBody>
                  <a:tcPr marL="159731" marR="159731" anchor="ctr"/>
                </a:tc>
                <a:extLst>
                  <a:ext uri="{0D108BD9-81ED-4DB2-BD59-A6C34878D82A}">
                    <a16:rowId xmlns:a16="http://schemas.microsoft.com/office/drawing/2014/main" xmlns="" val="1489155901"/>
                  </a:ext>
                </a:extLst>
              </a:tr>
              <a:tr h="456867">
                <a:tc>
                  <a:txBody>
                    <a:bodyPr/>
                    <a:lstStyle/>
                    <a:p>
                      <a:pPr algn="ctr"/>
                      <a:r>
                        <a:rPr lang="en-US" dirty="0"/>
                        <a:t>Charleston County School District </a:t>
                      </a:r>
                    </a:p>
                  </a:txBody>
                  <a:tcPr marL="159731" marR="159731" anchor="ctr"/>
                </a:tc>
                <a:tc>
                  <a:txBody>
                    <a:bodyPr/>
                    <a:lstStyle/>
                    <a:p>
                      <a:pPr algn="ctr"/>
                      <a:r>
                        <a:rPr lang="en-US" dirty="0"/>
                        <a:t>6,000</a:t>
                      </a:r>
                    </a:p>
                  </a:txBody>
                  <a:tcPr marL="159731" marR="159731" anchor="ctr"/>
                </a:tc>
                <a:tc>
                  <a:txBody>
                    <a:bodyPr/>
                    <a:lstStyle/>
                    <a:p>
                      <a:pPr algn="ctr"/>
                      <a:r>
                        <a:rPr lang="en-US" dirty="0"/>
                        <a:t>Trident Health System </a:t>
                      </a:r>
                    </a:p>
                  </a:txBody>
                  <a:tcPr marL="159731" marR="159731" anchor="ctr"/>
                </a:tc>
                <a:tc>
                  <a:txBody>
                    <a:bodyPr/>
                    <a:lstStyle/>
                    <a:p>
                      <a:pPr algn="ctr"/>
                      <a:r>
                        <a:rPr lang="en-US" dirty="0"/>
                        <a:t>2,500</a:t>
                      </a:r>
                    </a:p>
                  </a:txBody>
                  <a:tcPr marL="159731" marR="159731" anchor="ctr"/>
                </a:tc>
                <a:extLst>
                  <a:ext uri="{0D108BD9-81ED-4DB2-BD59-A6C34878D82A}">
                    <a16:rowId xmlns:a16="http://schemas.microsoft.com/office/drawing/2014/main" xmlns="" val="1703410647"/>
                  </a:ext>
                </a:extLst>
              </a:tr>
              <a:tr h="456867">
                <a:tc>
                  <a:txBody>
                    <a:bodyPr/>
                    <a:lstStyle/>
                    <a:p>
                      <a:pPr algn="ctr"/>
                      <a:r>
                        <a:rPr lang="en-US" dirty="0"/>
                        <a:t>Berkeley County School District</a:t>
                      </a:r>
                    </a:p>
                  </a:txBody>
                  <a:tcPr marL="159731" marR="159731" anchor="ctr"/>
                </a:tc>
                <a:tc>
                  <a:txBody>
                    <a:bodyPr/>
                    <a:lstStyle/>
                    <a:p>
                      <a:pPr algn="ctr"/>
                      <a:r>
                        <a:rPr lang="en-US" dirty="0"/>
                        <a:t>6,000</a:t>
                      </a:r>
                    </a:p>
                  </a:txBody>
                  <a:tcPr marL="159731" marR="159731" anchor="ctr"/>
                </a:tc>
                <a:tc>
                  <a:txBody>
                    <a:bodyPr/>
                    <a:lstStyle/>
                    <a:p>
                      <a:pPr algn="ctr"/>
                      <a:r>
                        <a:rPr lang="en-US" dirty="0"/>
                        <a:t>Walmart, Inc.</a:t>
                      </a:r>
                    </a:p>
                  </a:txBody>
                  <a:tcPr marL="159731" marR="159731" anchor="ctr"/>
                </a:tc>
                <a:tc>
                  <a:txBody>
                    <a:bodyPr/>
                    <a:lstStyle/>
                    <a:p>
                      <a:pPr algn="ctr"/>
                      <a:r>
                        <a:rPr lang="en-US" dirty="0"/>
                        <a:t>2,300</a:t>
                      </a:r>
                    </a:p>
                  </a:txBody>
                  <a:tcPr marL="159731" marR="159731" anchor="ctr"/>
                </a:tc>
                <a:extLst>
                  <a:ext uri="{0D108BD9-81ED-4DB2-BD59-A6C34878D82A}">
                    <a16:rowId xmlns:a16="http://schemas.microsoft.com/office/drawing/2014/main" xmlns="" val="3294722478"/>
                  </a:ext>
                </a:extLst>
              </a:tr>
              <a:tr h="456867">
                <a:tc>
                  <a:txBody>
                    <a:bodyPr/>
                    <a:lstStyle/>
                    <a:p>
                      <a:pPr algn="ctr"/>
                      <a:r>
                        <a:rPr lang="en-US" dirty="0"/>
                        <a:t>Dorchester County School District II</a:t>
                      </a:r>
                    </a:p>
                  </a:txBody>
                  <a:tcPr marL="159731" marR="159731" anchor="ctr"/>
                </a:tc>
                <a:tc>
                  <a:txBody>
                    <a:bodyPr/>
                    <a:lstStyle/>
                    <a:p>
                      <a:pPr algn="ctr"/>
                      <a:r>
                        <a:rPr lang="en-US" dirty="0"/>
                        <a:t>3,500</a:t>
                      </a:r>
                    </a:p>
                  </a:txBody>
                  <a:tcPr marL="159731" marR="159731" anchor="ctr"/>
                </a:tc>
                <a:tc>
                  <a:txBody>
                    <a:bodyPr/>
                    <a:lstStyle/>
                    <a:p>
                      <a:pPr algn="ctr"/>
                      <a:r>
                        <a:rPr lang="en-US" dirty="0"/>
                        <a:t> Robert Bosch LLC</a:t>
                      </a:r>
                    </a:p>
                  </a:txBody>
                  <a:tcPr marL="159731" marR="159731" anchor="ctr"/>
                </a:tc>
                <a:tc>
                  <a:txBody>
                    <a:bodyPr/>
                    <a:lstStyle/>
                    <a:p>
                      <a:pPr algn="ctr"/>
                      <a:r>
                        <a:rPr lang="en-US" dirty="0"/>
                        <a:t>1,800</a:t>
                      </a:r>
                    </a:p>
                  </a:txBody>
                  <a:tcPr marL="159731" marR="159731" anchor="ctr"/>
                </a:tc>
                <a:extLst>
                  <a:ext uri="{0D108BD9-81ED-4DB2-BD59-A6C34878D82A}">
                    <a16:rowId xmlns:a16="http://schemas.microsoft.com/office/drawing/2014/main" xmlns="" val="3674929414"/>
                  </a:ext>
                </a:extLst>
              </a:tr>
            </a:tbl>
          </a:graphicData>
        </a:graphic>
      </p:graphicFrame>
      <p:sp>
        <p:nvSpPr>
          <p:cNvPr id="6" name="TextBox 5">
            <a:extLst>
              <a:ext uri="{FF2B5EF4-FFF2-40B4-BE49-F238E27FC236}">
                <a16:creationId xmlns:a16="http://schemas.microsoft.com/office/drawing/2014/main" xmlns="" id="{56B11C94-44EC-42F2-8645-B404319850D2}"/>
              </a:ext>
            </a:extLst>
          </p:cNvPr>
          <p:cNvSpPr txBox="1"/>
          <p:nvPr/>
        </p:nvSpPr>
        <p:spPr>
          <a:xfrm>
            <a:off x="3398521" y="6023025"/>
            <a:ext cx="6890886" cy="646331"/>
          </a:xfrm>
          <a:prstGeom prst="rect">
            <a:avLst/>
          </a:prstGeom>
          <a:noFill/>
        </p:spPr>
        <p:txBody>
          <a:bodyPr wrap="square" rtlCol="0">
            <a:spAutoFit/>
          </a:bodyPr>
          <a:lstStyle/>
          <a:p>
            <a:r>
              <a:rPr lang="en-US" dirty="0"/>
              <a:t>Note: </a:t>
            </a:r>
            <a:r>
              <a:rPr lang="en-US" i="1" dirty="0"/>
              <a:t>While hospitality sector jobs account for a large percentage of jobs in the region, many employers make up this sector</a:t>
            </a:r>
          </a:p>
        </p:txBody>
      </p:sp>
    </p:spTree>
    <p:extLst>
      <p:ext uri="{BB962C8B-B14F-4D97-AF65-F5344CB8AC3E}">
        <p14:creationId xmlns:p14="http://schemas.microsoft.com/office/powerpoint/2010/main" val="4003378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Custom 7">
      <a:dk1>
        <a:sysClr val="windowText" lastClr="000000"/>
      </a:dk1>
      <a:lt1>
        <a:srgbClr val="FFFFFF"/>
      </a:lt1>
      <a:dk2>
        <a:srgbClr val="043D5D"/>
      </a:dk2>
      <a:lt2>
        <a:srgbClr val="D0CECE"/>
      </a:lt2>
      <a:accent1>
        <a:srgbClr val="CF6625"/>
      </a:accent1>
      <a:accent2>
        <a:srgbClr val="043D5D"/>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5FF71A3393E149ABE0E55CAF3F1697" ma:contentTypeVersion="8" ma:contentTypeDescription="Create a new document." ma:contentTypeScope="" ma:versionID="386f97c58e02311de5759de958e52c5a">
  <xsd:schema xmlns:xsd="http://www.w3.org/2001/XMLSchema" xmlns:xs="http://www.w3.org/2001/XMLSchema" xmlns:p="http://schemas.microsoft.com/office/2006/metadata/properties" xmlns:ns1="http://schemas.microsoft.com/sharepoint/v3" xmlns:ns2="40fc99f5-b766-4a30-b1a8-609009d6eb41" xmlns:ns3="c947fafa-9138-486d-ae8b-4def84560bfe" targetNamespace="http://schemas.microsoft.com/office/2006/metadata/properties" ma:root="true" ma:fieldsID="01376009d26d4024326dae982ad1fac6" ns1:_="" ns2:_="" ns3:_="">
    <xsd:import namespace="http://schemas.microsoft.com/sharepoint/v3"/>
    <xsd:import namespace="40fc99f5-b766-4a30-b1a8-609009d6eb41"/>
    <xsd:import namespace="c947fafa-9138-486d-ae8b-4def84560bfe"/>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0fc99f5-b766-4a30-b1a8-609009d6eb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47fafa-9138-486d-ae8b-4def84560b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c947fafa-9138-486d-ae8b-4def84560bfe">
      <UserInfo>
        <DisplayName>Livingston, Amy L.</DisplayName>
        <AccountId>7852</AccountId>
        <AccountType/>
      </UserInfo>
      <UserInfo>
        <DisplayName>Smith, Timothy J. (Columbia)</DisplayName>
        <AccountId>2483</AccountId>
        <AccountType/>
      </UserInfo>
    </SharedWithUsers>
  </documentManagement>
</p:properties>
</file>

<file path=customXml/itemProps1.xml><?xml version="1.0" encoding="utf-8"?>
<ds:datastoreItem xmlns:ds="http://schemas.openxmlformats.org/officeDocument/2006/customXml" ds:itemID="{6FF00BDF-3033-467C-8D73-23FA7AEA3393}">
  <ds:schemaRefs>
    <ds:schemaRef ds:uri="http://schemas.microsoft.com/sharepoint/v3/contenttype/forms"/>
  </ds:schemaRefs>
</ds:datastoreItem>
</file>

<file path=customXml/itemProps2.xml><?xml version="1.0" encoding="utf-8"?>
<ds:datastoreItem xmlns:ds="http://schemas.openxmlformats.org/officeDocument/2006/customXml" ds:itemID="{394EB648-DE50-48C8-8815-8242790D73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0fc99f5-b766-4a30-b1a8-609009d6eb41"/>
    <ds:schemaRef ds:uri="c947fafa-9138-486d-ae8b-4def84560b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D41344-C115-4CE6-89BF-E59950EF4148}">
  <ds:schemaRefs>
    <ds:schemaRef ds:uri="40fc99f5-b766-4a30-b1a8-609009d6eb41"/>
    <ds:schemaRef ds:uri="http://purl.org/dc/dcmitype/"/>
    <ds:schemaRef ds:uri="http://schemas.microsoft.com/office/2006/documentManagement/types"/>
    <ds:schemaRef ds:uri="c947fafa-9138-486d-ae8b-4def84560bfe"/>
    <ds:schemaRef ds:uri="http://purl.org/dc/elements/1.1/"/>
    <ds:schemaRef ds:uri="http://schemas.microsoft.com/office/2006/metadata/properties"/>
    <ds:schemaRef ds:uri="http://schemas.microsoft.com/sharepoint/v3"/>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7913</TotalTime>
  <Words>702</Words>
  <Application>Microsoft Office PowerPoint</Application>
  <PresentationFormat>Custom</PresentationFormat>
  <Paragraphs>158</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Project Update</vt:lpstr>
      <vt:lpstr>Overview</vt:lpstr>
      <vt:lpstr>Key Objectives</vt:lpstr>
      <vt:lpstr>Project Schedule</vt:lpstr>
      <vt:lpstr>Project Stakeholders</vt:lpstr>
      <vt:lpstr>Transportation Needs Assessment</vt:lpstr>
      <vt:lpstr>Findings and Analysis</vt:lpstr>
      <vt:lpstr>Regional Employment and the Future</vt:lpstr>
      <vt:lpstr>Key Regional Employers – BCD Region</vt:lpstr>
      <vt:lpstr>Five-Year Growth in Job Skills Market</vt:lpstr>
      <vt:lpstr>Job &amp; Training Opportunities and Needs</vt:lpstr>
      <vt:lpstr>Defining Workforce Mobility and Employment Needs</vt:lpstr>
      <vt:lpstr>Defining Workforce Mobility</vt:lpstr>
      <vt:lpstr>Rural Economic Profile Findings</vt:lpstr>
      <vt:lpstr>Stakeholder Meeting #1 Recap</vt:lpstr>
      <vt:lpstr>Stakeholder Meeting #1</vt:lpstr>
      <vt:lpstr>Stakeholder Meeting #1 Recap</vt:lpstr>
      <vt:lpstr>Stakeholder Meeting #1 Recap</vt:lpstr>
      <vt:lpstr>Stakeholder Meeting #1 Recap</vt:lpstr>
      <vt:lpstr>Next Steps</vt:lpstr>
      <vt:lpstr>Stakeholder Meeting #2</vt:lpstr>
      <vt:lpstr>Study Team 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Update</dc:title>
  <dc:creator>Livingston, Amy L.</dc:creator>
  <cp:lastModifiedBy>Sharon Hollis</cp:lastModifiedBy>
  <cp:revision>316</cp:revision>
  <dcterms:created xsi:type="dcterms:W3CDTF">2019-03-31T19:07:58Z</dcterms:created>
  <dcterms:modified xsi:type="dcterms:W3CDTF">2019-06-04T20:55:08Z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0x010100EE5FF71A3393E149ABE0E55CAF3F1697</vt:lpwstr>
  </property>
  <property fmtid="{D5CDD505-2E9C-101B-9397-08002B2CF9AE}" pid="3" name="Order">
    <vt:r8>10100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